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521" r:id="rId3"/>
    <p:sldId id="441" r:id="rId4"/>
    <p:sldId id="483" r:id="rId5"/>
    <p:sldId id="257" r:id="rId6"/>
    <p:sldId id="665" r:id="rId7"/>
    <p:sldId id="622" r:id="rId8"/>
    <p:sldId id="620" r:id="rId9"/>
    <p:sldId id="669" r:id="rId10"/>
    <p:sldId id="478" r:id="rId11"/>
    <p:sldId id="666" r:id="rId12"/>
    <p:sldId id="624" r:id="rId13"/>
    <p:sldId id="667" r:id="rId14"/>
    <p:sldId id="656" r:id="rId15"/>
    <p:sldId id="668" r:id="rId16"/>
    <p:sldId id="670" r:id="rId17"/>
    <p:sldId id="484" r:id="rId18"/>
    <p:sldId id="499" r:id="rId19"/>
    <p:sldId id="502" r:id="rId20"/>
    <p:sldId id="465" r:id="rId21"/>
    <p:sldId id="496" r:id="rId22"/>
    <p:sldId id="497" r:id="rId23"/>
    <p:sldId id="671" r:id="rId24"/>
    <p:sldId id="508" r:id="rId25"/>
    <p:sldId id="672" r:id="rId26"/>
    <p:sldId id="510" r:id="rId27"/>
    <p:sldId id="511" r:id="rId28"/>
    <p:sldId id="513" r:id="rId29"/>
    <p:sldId id="673" r:id="rId30"/>
    <p:sldId id="514" r:id="rId31"/>
    <p:sldId id="515" r:id="rId32"/>
    <p:sldId id="467" r:id="rId33"/>
    <p:sldId id="516" r:id="rId34"/>
    <p:sldId id="507" r:id="rId35"/>
    <p:sldId id="674" r:id="rId36"/>
    <p:sldId id="485" r:id="rId37"/>
    <p:sldId id="403" r:id="rId38"/>
    <p:sldId id="512" r:id="rId39"/>
    <p:sldId id="520" r:id="rId40"/>
    <p:sldId id="481" r:id="rId41"/>
    <p:sldId id="482" r:id="rId42"/>
    <p:sldId id="509" r:id="rId43"/>
    <p:sldId id="517" r:id="rId44"/>
    <p:sldId id="406" r:id="rId45"/>
    <p:sldId id="488" r:id="rId46"/>
    <p:sldId id="489" r:id="rId47"/>
    <p:sldId id="518" r:id="rId48"/>
    <p:sldId id="522" r:id="rId49"/>
    <p:sldId id="675" r:id="rId50"/>
    <p:sldId id="676" r:id="rId51"/>
    <p:sldId id="677" r:id="rId52"/>
    <p:sldId id="678" r:id="rId53"/>
    <p:sldId id="404" r:id="rId54"/>
    <p:sldId id="487" r:id="rId55"/>
    <p:sldId id="679" r:id="rId56"/>
    <p:sldId id="680" r:id="rId57"/>
    <p:sldId id="681" r:id="rId58"/>
    <p:sldId id="682" r:id="rId59"/>
    <p:sldId id="491" r:id="rId60"/>
    <p:sldId id="492" r:id="rId61"/>
    <p:sldId id="683" r:id="rId62"/>
    <p:sldId id="353" r:id="rId63"/>
    <p:sldId id="354" r:id="rId64"/>
    <p:sldId id="355" r:id="rId65"/>
    <p:sldId id="356" r:id="rId66"/>
    <p:sldId id="357" r:id="rId67"/>
    <p:sldId id="365" r:id="rId68"/>
    <p:sldId id="366" r:id="rId69"/>
    <p:sldId id="358" r:id="rId70"/>
    <p:sldId id="363" r:id="rId71"/>
    <p:sldId id="364" r:id="rId72"/>
    <p:sldId id="359" r:id="rId73"/>
    <p:sldId id="367" r:id="rId74"/>
    <p:sldId id="360" r:id="rId75"/>
    <p:sldId id="361" r:id="rId76"/>
    <p:sldId id="362" r:id="rId77"/>
    <p:sldId id="519" r:id="rId78"/>
    <p:sldId id="664"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222"/>
    <p:restoredTop sz="94647"/>
  </p:normalViewPr>
  <p:slideViewPr>
    <p:cSldViewPr snapToGrid="0" snapToObjects="1">
      <p:cViewPr varScale="1">
        <p:scale>
          <a:sx n="67" d="100"/>
          <a:sy n="67" d="100"/>
        </p:scale>
        <p:origin x="192" y="20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1624E-F48A-DF44-A447-92EE6F4FD4C6}" type="datetimeFigureOut">
              <a:rPr lang="en-US" smtClean="0"/>
              <a:t>11/2/21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B8BA62-3635-A64A-B6B5-B154EC252FB6}" type="slidenum">
              <a:rPr lang="en-US" smtClean="0"/>
              <a:t>‹#›</a:t>
            </a:fld>
            <a:endParaRPr lang="en-US"/>
          </a:p>
        </p:txBody>
      </p:sp>
    </p:spTree>
    <p:extLst>
      <p:ext uri="{BB962C8B-B14F-4D97-AF65-F5344CB8AC3E}">
        <p14:creationId xmlns:p14="http://schemas.microsoft.com/office/powerpoint/2010/main" val="2372216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Many previous studies have identified individual genes with expression changes in psychiatric disease that were not later replicated.  For this reason we designed our analysis to identify the most robust and consistent patterns in gene expression associated with psychiatric disease.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Genome wide association studies have identified many loci of small effect that contribute to psychiatric disease risk.  Since relatively few are in annotated coding sequences, most are thought to affect gene expression.  If many loci of small effect perturb genes in the same pathway, their combined effect could be much greater. However, since some genomic elements can affect the expression of genes that are a great distance away, it is difficult to identify which genes may be perturbed. To make things more challenging, different genes are expressed in different brain regions, so the effect of each polymorphism may be tissue specific. On the other hand, many polymorphisms identified in GWAS associate with more than one disorder, so consistent changes in gene expression across disorders may validate results. In addition, expression differences that are consistent across disorders are less likely to be due to a particular medication or other factor.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Our approach was therefore to find canonical pathway gene sets with consistently perturbed expression in multiple disorders in more than one brain region.</a:t>
            </a:r>
          </a:p>
        </p:txBody>
      </p:sp>
      <p:sp>
        <p:nvSpPr>
          <p:cNvPr id="4" name="Slide Number Placeholder 3"/>
          <p:cNvSpPr>
            <a:spLocks noGrp="1"/>
          </p:cNvSpPr>
          <p:nvPr>
            <p:ph type="sldNum" sz="quarter" idx="10"/>
          </p:nvPr>
        </p:nvSpPr>
        <p:spPr/>
        <p:txBody>
          <a:bodyPr/>
          <a:lstStyle/>
          <a:p>
            <a:fld id="{6AB0CDF2-3589-E94C-8B4C-60E0E7A99889}" type="slidenum">
              <a:rPr lang="en-US" smtClean="0"/>
              <a:t>2</a:t>
            </a:fld>
            <a:endParaRPr lang="en-US"/>
          </a:p>
        </p:txBody>
      </p:sp>
    </p:spTree>
    <p:extLst>
      <p:ext uri="{BB962C8B-B14F-4D97-AF65-F5344CB8AC3E}">
        <p14:creationId xmlns:p14="http://schemas.microsoft.com/office/powerpoint/2010/main" val="3633314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Sarven</a:t>
            </a:r>
            <a:r>
              <a:rPr lang="en-US" sz="1200" kern="1200" baseline="0" dirty="0">
                <a:solidFill>
                  <a:schemeClr val="tx1"/>
                </a:solidFill>
                <a:effectLst/>
                <a:latin typeface="+mn-lt"/>
                <a:ea typeface="+mn-ea"/>
                <a:cs typeface="+mn-cs"/>
              </a:rPr>
              <a:t> mentioned, we</a:t>
            </a:r>
            <a:r>
              <a:rPr lang="en-US" sz="1200" kern="1200" dirty="0">
                <a:solidFill>
                  <a:schemeClr val="tx1"/>
                </a:solidFill>
                <a:effectLst/>
                <a:latin typeface="+mn-lt"/>
                <a:ea typeface="+mn-ea"/>
                <a:cs typeface="+mn-cs"/>
              </a:rPr>
              <a:t> sequenced RNA from the hippocampus of brains in the Stanley Microarray Collection and from the orbitofrontal cortex of brains in the Stanley Neuropathology Consortium.  I’m sure that you are all familiar with these collections, so I will simply mention that after outlier removal we included 100 hippocampal samples and 57 orbitofrontal cortex samples in the final analysis and the controls remained well matched to each diagnostic group</a:t>
            </a:r>
          </a:p>
          <a:p>
            <a:endParaRPr lang="en-US" dirty="0"/>
          </a:p>
        </p:txBody>
      </p:sp>
      <p:sp>
        <p:nvSpPr>
          <p:cNvPr id="4" name="Slide Number Placeholder 3"/>
          <p:cNvSpPr>
            <a:spLocks noGrp="1"/>
          </p:cNvSpPr>
          <p:nvPr>
            <p:ph type="sldNum" sz="quarter" idx="10"/>
          </p:nvPr>
        </p:nvSpPr>
        <p:spPr/>
        <p:txBody>
          <a:bodyPr/>
          <a:lstStyle/>
          <a:p>
            <a:fld id="{6AB0CDF2-3589-E94C-8B4C-60E0E7A99889}" type="slidenum">
              <a:rPr lang="en-US" smtClean="0"/>
              <a:t>36</a:t>
            </a:fld>
            <a:endParaRPr lang="en-US"/>
          </a:p>
        </p:txBody>
      </p:sp>
    </p:spTree>
    <p:extLst>
      <p:ext uri="{BB962C8B-B14F-4D97-AF65-F5344CB8AC3E}">
        <p14:creationId xmlns:p14="http://schemas.microsoft.com/office/powerpoint/2010/main" val="741535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 Addicts</a:t>
            </a:r>
          </a:p>
          <a:p>
            <a:endParaRPr lang="en-US" dirty="0"/>
          </a:p>
        </p:txBody>
      </p:sp>
      <p:sp>
        <p:nvSpPr>
          <p:cNvPr id="4" name="Slide Number Placeholder 3"/>
          <p:cNvSpPr>
            <a:spLocks noGrp="1"/>
          </p:cNvSpPr>
          <p:nvPr>
            <p:ph type="sldNum" sz="quarter" idx="10"/>
          </p:nvPr>
        </p:nvSpPr>
        <p:spPr/>
        <p:txBody>
          <a:bodyPr/>
          <a:lstStyle/>
          <a:p>
            <a:fld id="{6AB0CDF2-3589-E94C-8B4C-60E0E7A99889}" type="slidenum">
              <a:rPr lang="en-US" smtClean="0"/>
              <a:t>37</a:t>
            </a:fld>
            <a:endParaRPr lang="en-US"/>
          </a:p>
        </p:txBody>
      </p:sp>
    </p:spTree>
    <p:extLst>
      <p:ext uri="{BB962C8B-B14F-4D97-AF65-F5344CB8AC3E}">
        <p14:creationId xmlns:p14="http://schemas.microsoft.com/office/powerpoint/2010/main" val="3310262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then ranked all genes according to the strength and direction of differential expression using the </a:t>
            </a:r>
            <a:r>
              <a:rPr lang="en-US" sz="1200" kern="1200" dirty="0" err="1">
                <a:solidFill>
                  <a:schemeClr val="tx1"/>
                </a:solidFill>
                <a:effectLst/>
                <a:latin typeface="+mn-lt"/>
                <a:ea typeface="+mn-ea"/>
                <a:cs typeface="+mn-cs"/>
              </a:rPr>
              <a:t>wald</a:t>
            </a:r>
            <a:r>
              <a:rPr lang="en-US" sz="1200" kern="1200" dirty="0">
                <a:solidFill>
                  <a:schemeClr val="tx1"/>
                </a:solidFill>
                <a:effectLst/>
                <a:latin typeface="+mn-lt"/>
                <a:ea typeface="+mn-ea"/>
                <a:cs typeface="+mn-cs"/>
              </a:rPr>
              <a:t> test statistic provided by DESeq2. The most significant genes with increased expression are at the top of the list while the most significant genes with decreased expression are at the bottom of the list. We performed gene set enrichment analysis to identify canonical pathway gene sets with a disproportionate number of genes at the top or bottom of each list. </a:t>
            </a:r>
          </a:p>
          <a:p>
            <a:endParaRPr lang="en-US" dirty="0"/>
          </a:p>
        </p:txBody>
      </p:sp>
      <p:sp>
        <p:nvSpPr>
          <p:cNvPr id="4" name="Slide Number Placeholder 3"/>
          <p:cNvSpPr>
            <a:spLocks noGrp="1"/>
          </p:cNvSpPr>
          <p:nvPr>
            <p:ph type="sldNum" sz="quarter" idx="10"/>
          </p:nvPr>
        </p:nvSpPr>
        <p:spPr/>
        <p:txBody>
          <a:bodyPr/>
          <a:lstStyle/>
          <a:p>
            <a:fld id="{6AB0CDF2-3589-E94C-8B4C-60E0E7A99889}" type="slidenum">
              <a:rPr lang="en-US" smtClean="0"/>
              <a:t>38</a:t>
            </a:fld>
            <a:endParaRPr lang="en-US"/>
          </a:p>
        </p:txBody>
      </p:sp>
    </p:spTree>
    <p:extLst>
      <p:ext uri="{BB962C8B-B14F-4D97-AF65-F5344CB8AC3E}">
        <p14:creationId xmlns:p14="http://schemas.microsoft.com/office/powerpoint/2010/main" val="1269577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Genes differentially expressed in the hippocampus in schizophrenia and bipolar disorder</a:t>
            </a:r>
            <a:r>
              <a:rPr lang="en-US" sz="1200" kern="1200" dirty="0">
                <a:solidFill>
                  <a:schemeClr val="tx1"/>
                </a:solidFill>
                <a:effectLst/>
                <a:latin typeface="+mn-lt"/>
                <a:ea typeface="+mn-ea"/>
                <a:cs typeface="+mn-cs"/>
              </a:rPr>
              <a:t>. Counts=average number of normalized read counts per sample; log</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FC = log</a:t>
            </a:r>
            <a:r>
              <a:rPr lang="en-US" sz="1200" kern="1200" baseline="-25000" dirty="0">
                <a:solidFill>
                  <a:schemeClr val="tx1"/>
                </a:solidFill>
                <a:effectLst/>
                <a:latin typeface="+mn-lt"/>
                <a:ea typeface="+mn-ea"/>
                <a:cs typeface="+mn-cs"/>
              </a:rPr>
              <a:t>2 </a:t>
            </a:r>
            <a:r>
              <a:rPr lang="en-US" sz="1200" kern="1200" dirty="0">
                <a:solidFill>
                  <a:schemeClr val="tx1"/>
                </a:solidFill>
                <a:effectLst/>
                <a:latin typeface="+mn-lt"/>
                <a:ea typeface="+mn-ea"/>
                <a:cs typeface="+mn-cs"/>
              </a:rPr>
              <a:t>transformed fold change; </a:t>
            </a:r>
            <a:r>
              <a:rPr lang="en-US" sz="1200" kern="1200" dirty="0" err="1">
                <a:solidFill>
                  <a:schemeClr val="tx1"/>
                </a:solidFill>
                <a:effectLst/>
                <a:latin typeface="+mn-lt"/>
                <a:ea typeface="+mn-ea"/>
                <a:cs typeface="+mn-cs"/>
              </a:rPr>
              <a:t>lfcSE</a:t>
            </a:r>
            <a:r>
              <a:rPr lang="en-US" sz="1200" kern="1200" dirty="0">
                <a:solidFill>
                  <a:schemeClr val="tx1"/>
                </a:solidFill>
                <a:effectLst/>
                <a:latin typeface="+mn-lt"/>
                <a:ea typeface="+mn-ea"/>
                <a:cs typeface="+mn-cs"/>
              </a:rPr>
              <a:t> = standard error of the log</a:t>
            </a:r>
            <a:r>
              <a:rPr lang="en-US" sz="1200" kern="1200" baseline="-25000" dirty="0">
                <a:solidFill>
                  <a:schemeClr val="tx1"/>
                </a:solidFill>
                <a:effectLst/>
                <a:latin typeface="+mn-lt"/>
                <a:ea typeface="+mn-ea"/>
                <a:cs typeface="+mn-cs"/>
              </a:rPr>
              <a:t>2 </a:t>
            </a:r>
            <a:r>
              <a:rPr lang="en-US" sz="1200" kern="1200" dirty="0">
                <a:solidFill>
                  <a:schemeClr val="tx1"/>
                </a:solidFill>
                <a:effectLst/>
                <a:latin typeface="+mn-lt"/>
                <a:ea typeface="+mn-ea"/>
                <a:cs typeface="+mn-cs"/>
              </a:rPr>
              <a:t>transformed fold change; </a:t>
            </a:r>
            <a:r>
              <a:rPr lang="en-US" sz="1200" kern="1200" dirty="0" err="1">
                <a:solidFill>
                  <a:schemeClr val="tx1"/>
                </a:solidFill>
                <a:effectLst/>
                <a:latin typeface="+mn-lt"/>
                <a:ea typeface="+mn-ea"/>
                <a:cs typeface="+mn-cs"/>
              </a:rPr>
              <a:t>wald</a:t>
            </a:r>
            <a:r>
              <a:rPr lang="en-US" sz="1200" kern="1200" dirty="0">
                <a:solidFill>
                  <a:schemeClr val="tx1"/>
                </a:solidFill>
                <a:effectLst/>
                <a:latin typeface="+mn-lt"/>
                <a:ea typeface="+mn-ea"/>
                <a:cs typeface="+mn-cs"/>
              </a:rPr>
              <a:t>= test statistic for differential expression; </a:t>
            </a:r>
            <a:r>
              <a:rPr lang="en-US" sz="1200" kern="1200" dirty="0" err="1">
                <a:solidFill>
                  <a:schemeClr val="tx1"/>
                </a:solidFill>
                <a:effectLst/>
                <a:latin typeface="+mn-lt"/>
                <a:ea typeface="+mn-ea"/>
                <a:cs typeface="+mn-cs"/>
              </a:rPr>
              <a:t>pvalue</a:t>
            </a:r>
            <a:r>
              <a:rPr lang="en-US" sz="1200" kern="1200" dirty="0">
                <a:solidFill>
                  <a:schemeClr val="tx1"/>
                </a:solidFill>
                <a:effectLst/>
                <a:latin typeface="+mn-lt"/>
                <a:ea typeface="+mn-ea"/>
                <a:cs typeface="+mn-cs"/>
              </a:rPr>
              <a:t> = nominal p value of differential expression; MTC p = adjusted p value after multiple testing correction.</a:t>
            </a:r>
          </a:p>
          <a:p>
            <a:endParaRPr lang="en-US" dirty="0"/>
          </a:p>
        </p:txBody>
      </p:sp>
      <p:sp>
        <p:nvSpPr>
          <p:cNvPr id="4" name="Slide Number Placeholder 3"/>
          <p:cNvSpPr>
            <a:spLocks noGrp="1"/>
          </p:cNvSpPr>
          <p:nvPr>
            <p:ph type="sldNum" sz="quarter" idx="10"/>
          </p:nvPr>
        </p:nvSpPr>
        <p:spPr/>
        <p:txBody>
          <a:bodyPr/>
          <a:lstStyle/>
          <a:p>
            <a:fld id="{313FCA00-6EBA-6D47-AB97-CB5939AE7CD4}" type="slidenum">
              <a:rPr lang="en-US" smtClean="0"/>
              <a:t>39</a:t>
            </a:fld>
            <a:endParaRPr lang="en-US"/>
          </a:p>
        </p:txBody>
      </p:sp>
    </p:spTree>
    <p:extLst>
      <p:ext uri="{BB962C8B-B14F-4D97-AF65-F5344CB8AC3E}">
        <p14:creationId xmlns:p14="http://schemas.microsoft.com/office/powerpoint/2010/main" val="4184518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MT1X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SLC11A1</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NR4A2</a:t>
            </a:r>
            <a:r>
              <a:rPr lang="en-US" sz="1200" kern="1200" dirty="0">
                <a:solidFill>
                  <a:schemeClr val="tx1"/>
                </a:solidFill>
                <a:effectLst/>
                <a:latin typeface="+mn-lt"/>
                <a:ea typeface="+mn-ea"/>
                <a:cs typeface="+mn-cs"/>
              </a:rPr>
              <a:t> reached significance in one tissue and nominal significance in the other. In addition,</a:t>
            </a:r>
            <a:r>
              <a:rPr lang="en-US" sz="1200" i="1" kern="1200" dirty="0">
                <a:solidFill>
                  <a:schemeClr val="tx1"/>
                </a:solidFill>
                <a:effectLst/>
                <a:latin typeface="+mn-lt"/>
                <a:ea typeface="+mn-ea"/>
                <a:cs typeface="+mn-cs"/>
              </a:rPr>
              <a:t> MT1X, SCL11A1</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FKBP5</a:t>
            </a:r>
            <a:r>
              <a:rPr lang="en-US" sz="1200" kern="1200" dirty="0">
                <a:solidFill>
                  <a:schemeClr val="tx1"/>
                </a:solidFill>
                <a:effectLst/>
                <a:latin typeface="+mn-lt"/>
                <a:ea typeface="+mn-ea"/>
                <a:cs typeface="+mn-cs"/>
              </a:rPr>
              <a:t> reached significance in both tissues, but not in the same disorder. </a:t>
            </a:r>
            <a:r>
              <a:rPr lang="en-US" sz="1200" i="1" kern="1200" dirty="0">
                <a:solidFill>
                  <a:schemeClr val="tx1"/>
                </a:solidFill>
                <a:effectLst/>
                <a:latin typeface="+mn-lt"/>
                <a:ea typeface="+mn-ea"/>
                <a:cs typeface="+mn-cs"/>
              </a:rPr>
              <a:t>MT1X</a:t>
            </a:r>
            <a:r>
              <a:rPr lang="en-US" sz="1200" kern="1200" dirty="0">
                <a:solidFill>
                  <a:schemeClr val="tx1"/>
                </a:solidFill>
                <a:effectLst/>
                <a:latin typeface="+mn-lt"/>
                <a:ea typeface="+mn-ea"/>
                <a:cs typeface="+mn-cs"/>
              </a:rPr>
              <a:t> encodes a </a:t>
            </a:r>
            <a:r>
              <a:rPr lang="en-US" sz="1200" kern="1200" dirty="0" err="1">
                <a:solidFill>
                  <a:schemeClr val="tx1"/>
                </a:solidFill>
                <a:effectLst/>
                <a:latin typeface="+mn-lt"/>
                <a:ea typeface="+mn-ea"/>
                <a:cs typeface="+mn-cs"/>
              </a:rPr>
              <a:t>metallothionein</a:t>
            </a:r>
            <a:r>
              <a:rPr lang="en-US" sz="1200" kern="1200" dirty="0">
                <a:solidFill>
                  <a:schemeClr val="tx1"/>
                </a:solidFill>
                <a:effectLst/>
                <a:latin typeface="+mn-lt"/>
                <a:ea typeface="+mn-ea"/>
                <a:cs typeface="+mn-cs"/>
              </a:rPr>
              <a:t> that may be </a:t>
            </a:r>
            <a:r>
              <a:rPr lang="en-US" sz="1200" kern="1200" dirty="0" err="1">
                <a:solidFill>
                  <a:schemeClr val="tx1"/>
                </a:solidFill>
                <a:effectLst/>
                <a:latin typeface="+mn-lt"/>
                <a:ea typeface="+mn-ea"/>
                <a:cs typeface="+mn-cs"/>
              </a:rPr>
              <a:t>neuroprotective</a:t>
            </a:r>
            <a:r>
              <a:rPr lang="en-US" sz="1200" kern="1200" dirty="0">
                <a:solidFill>
                  <a:schemeClr val="tx1"/>
                </a:solidFill>
                <a:effectLst/>
                <a:latin typeface="+mn-lt"/>
                <a:ea typeface="+mn-ea"/>
                <a:cs typeface="+mn-cs"/>
              </a:rPr>
              <a:t> during stress response and is </a:t>
            </a:r>
            <a:r>
              <a:rPr lang="en-US" sz="1200" kern="1200" dirty="0" err="1">
                <a:solidFill>
                  <a:schemeClr val="tx1"/>
                </a:solidFill>
                <a:effectLst/>
                <a:latin typeface="+mn-lt"/>
                <a:ea typeface="+mn-ea"/>
                <a:cs typeface="+mn-cs"/>
              </a:rPr>
              <a:t>dysregulated</a:t>
            </a:r>
            <a:r>
              <a:rPr lang="en-US" sz="1200" kern="1200" dirty="0">
                <a:solidFill>
                  <a:schemeClr val="tx1"/>
                </a:solidFill>
                <a:effectLst/>
                <a:latin typeface="+mn-lt"/>
                <a:ea typeface="+mn-ea"/>
                <a:cs typeface="+mn-cs"/>
              </a:rPr>
              <a:t> in postmortem brains in psychosis (32) and in suicide completers (33). </a:t>
            </a:r>
            <a:r>
              <a:rPr lang="en-US" sz="1200" i="1" kern="1200" dirty="0">
                <a:solidFill>
                  <a:schemeClr val="tx1"/>
                </a:solidFill>
                <a:effectLst/>
                <a:latin typeface="+mn-lt"/>
                <a:ea typeface="+mn-ea"/>
                <a:cs typeface="+mn-cs"/>
              </a:rPr>
              <a:t>SLC11A1</a:t>
            </a:r>
            <a:r>
              <a:rPr lang="en-US" sz="1200" kern="1200" dirty="0">
                <a:solidFill>
                  <a:schemeClr val="tx1"/>
                </a:solidFill>
                <a:effectLst/>
                <a:latin typeface="+mn-lt"/>
                <a:ea typeface="+mn-ea"/>
                <a:cs typeface="+mn-cs"/>
              </a:rPr>
              <a:t> encodes an iron transporter with a key role in innate immunity (34). </a:t>
            </a:r>
            <a:r>
              <a:rPr lang="en-US" sz="1200" i="1" kern="1200" dirty="0">
                <a:solidFill>
                  <a:schemeClr val="tx1"/>
                </a:solidFill>
                <a:effectLst/>
                <a:latin typeface="+mn-lt"/>
                <a:ea typeface="+mn-ea"/>
                <a:cs typeface="+mn-cs"/>
              </a:rPr>
              <a:t>NR4A2</a:t>
            </a:r>
            <a:r>
              <a:rPr lang="en-US" sz="1200" kern="1200" dirty="0">
                <a:solidFill>
                  <a:schemeClr val="tx1"/>
                </a:solidFill>
                <a:effectLst/>
                <a:latin typeface="+mn-lt"/>
                <a:ea typeface="+mn-ea"/>
                <a:cs typeface="+mn-cs"/>
              </a:rPr>
              <a:t> encodes a transcription factor regulating dopaminergic </a:t>
            </a:r>
            <a:r>
              <a:rPr lang="en-US" sz="1200" kern="1200" dirty="0" err="1">
                <a:solidFill>
                  <a:schemeClr val="tx1"/>
                </a:solidFill>
                <a:effectLst/>
                <a:latin typeface="+mn-lt"/>
                <a:ea typeface="+mn-ea"/>
                <a:cs typeface="+mn-cs"/>
              </a:rPr>
              <a:t>neurosynthesis</a:t>
            </a:r>
            <a:r>
              <a:rPr lang="en-US" sz="1200" kern="1200" dirty="0">
                <a:solidFill>
                  <a:schemeClr val="tx1"/>
                </a:solidFill>
                <a:effectLst/>
                <a:latin typeface="+mn-lt"/>
                <a:ea typeface="+mn-ea"/>
                <a:cs typeface="+mn-cs"/>
              </a:rPr>
              <a:t> (35) previously shown by in situ hybridization and western blotting to have decreased expression in postmortem brains in psychiatric disease (36, 37). </a:t>
            </a:r>
            <a:r>
              <a:rPr lang="en-US" sz="1200" i="1" kern="1200" dirty="0">
                <a:solidFill>
                  <a:schemeClr val="tx1"/>
                </a:solidFill>
                <a:effectLst/>
                <a:latin typeface="+mn-lt"/>
                <a:ea typeface="+mn-ea"/>
                <a:cs typeface="+mn-cs"/>
              </a:rPr>
              <a:t>FKBP5</a:t>
            </a:r>
            <a:r>
              <a:rPr lang="en-US" sz="1200" kern="1200" dirty="0">
                <a:solidFill>
                  <a:schemeClr val="tx1"/>
                </a:solidFill>
                <a:effectLst/>
                <a:latin typeface="+mn-lt"/>
                <a:ea typeface="+mn-ea"/>
                <a:cs typeface="+mn-cs"/>
              </a:rPr>
              <a:t> encodes a key regulator of glucocorticoid response, is widely implicated in psychiatric disease, and was previously identified as overexpressed in the frontal cortex in SCZ, BPD, and MDD (38, 39).</a:t>
            </a:r>
            <a:r>
              <a:rPr lang="en-US" dirty="0">
                <a:effectLst/>
              </a:rPr>
              <a:t> </a:t>
            </a:r>
            <a:endParaRPr lang="en-US" dirty="0"/>
          </a:p>
        </p:txBody>
      </p:sp>
      <p:sp>
        <p:nvSpPr>
          <p:cNvPr id="4" name="Slide Number Placeholder 3"/>
          <p:cNvSpPr>
            <a:spLocks noGrp="1"/>
          </p:cNvSpPr>
          <p:nvPr>
            <p:ph type="sldNum" sz="quarter" idx="10"/>
          </p:nvPr>
        </p:nvSpPr>
        <p:spPr/>
        <p:txBody>
          <a:bodyPr/>
          <a:lstStyle/>
          <a:p>
            <a:fld id="{6AB0CDF2-3589-E94C-8B4C-60E0E7A99889}" type="slidenum">
              <a:rPr lang="en-US" smtClean="0"/>
              <a:t>40</a:t>
            </a:fld>
            <a:endParaRPr lang="en-US"/>
          </a:p>
        </p:txBody>
      </p:sp>
    </p:spTree>
    <p:extLst>
      <p:ext uri="{BB962C8B-B14F-4D97-AF65-F5344CB8AC3E}">
        <p14:creationId xmlns:p14="http://schemas.microsoft.com/office/powerpoint/2010/main" val="1477346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MT1X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SLC11A1</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NR4A2</a:t>
            </a:r>
            <a:r>
              <a:rPr lang="en-US" sz="1200" kern="1200" dirty="0">
                <a:solidFill>
                  <a:schemeClr val="tx1"/>
                </a:solidFill>
                <a:effectLst/>
                <a:latin typeface="+mn-lt"/>
                <a:ea typeface="+mn-ea"/>
                <a:cs typeface="+mn-cs"/>
              </a:rPr>
              <a:t> reached significance in one tissue and nominal significance in the other. In addition,</a:t>
            </a:r>
            <a:r>
              <a:rPr lang="en-US" sz="1200" i="1" kern="1200" dirty="0">
                <a:solidFill>
                  <a:schemeClr val="tx1"/>
                </a:solidFill>
                <a:effectLst/>
                <a:latin typeface="+mn-lt"/>
                <a:ea typeface="+mn-ea"/>
                <a:cs typeface="+mn-cs"/>
              </a:rPr>
              <a:t> MT1X, SCL11A1</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FKBP5</a:t>
            </a:r>
            <a:r>
              <a:rPr lang="en-US" sz="1200" kern="1200" dirty="0">
                <a:solidFill>
                  <a:schemeClr val="tx1"/>
                </a:solidFill>
                <a:effectLst/>
                <a:latin typeface="+mn-lt"/>
                <a:ea typeface="+mn-ea"/>
                <a:cs typeface="+mn-cs"/>
              </a:rPr>
              <a:t> reached significance in both tissues, but not in the same disorder. </a:t>
            </a:r>
            <a:r>
              <a:rPr lang="en-US" sz="1200" i="1" kern="1200" dirty="0">
                <a:solidFill>
                  <a:schemeClr val="tx1"/>
                </a:solidFill>
                <a:effectLst/>
                <a:latin typeface="+mn-lt"/>
                <a:ea typeface="+mn-ea"/>
                <a:cs typeface="+mn-cs"/>
              </a:rPr>
              <a:t>MT1X</a:t>
            </a:r>
            <a:r>
              <a:rPr lang="en-US" sz="1200" kern="1200" dirty="0">
                <a:solidFill>
                  <a:schemeClr val="tx1"/>
                </a:solidFill>
                <a:effectLst/>
                <a:latin typeface="+mn-lt"/>
                <a:ea typeface="+mn-ea"/>
                <a:cs typeface="+mn-cs"/>
              </a:rPr>
              <a:t> encodes a </a:t>
            </a:r>
            <a:r>
              <a:rPr lang="en-US" sz="1200" kern="1200" dirty="0" err="1">
                <a:solidFill>
                  <a:schemeClr val="tx1"/>
                </a:solidFill>
                <a:effectLst/>
                <a:latin typeface="+mn-lt"/>
                <a:ea typeface="+mn-ea"/>
                <a:cs typeface="+mn-cs"/>
              </a:rPr>
              <a:t>metallothionein</a:t>
            </a:r>
            <a:r>
              <a:rPr lang="en-US" sz="1200" kern="1200" dirty="0">
                <a:solidFill>
                  <a:schemeClr val="tx1"/>
                </a:solidFill>
                <a:effectLst/>
                <a:latin typeface="+mn-lt"/>
                <a:ea typeface="+mn-ea"/>
                <a:cs typeface="+mn-cs"/>
              </a:rPr>
              <a:t> that may be </a:t>
            </a:r>
            <a:r>
              <a:rPr lang="en-US" sz="1200" kern="1200" dirty="0" err="1">
                <a:solidFill>
                  <a:schemeClr val="tx1"/>
                </a:solidFill>
                <a:effectLst/>
                <a:latin typeface="+mn-lt"/>
                <a:ea typeface="+mn-ea"/>
                <a:cs typeface="+mn-cs"/>
              </a:rPr>
              <a:t>neuroprotective</a:t>
            </a:r>
            <a:r>
              <a:rPr lang="en-US" sz="1200" kern="1200" dirty="0">
                <a:solidFill>
                  <a:schemeClr val="tx1"/>
                </a:solidFill>
                <a:effectLst/>
                <a:latin typeface="+mn-lt"/>
                <a:ea typeface="+mn-ea"/>
                <a:cs typeface="+mn-cs"/>
              </a:rPr>
              <a:t> during stress response and is </a:t>
            </a:r>
            <a:r>
              <a:rPr lang="en-US" sz="1200" kern="1200" dirty="0" err="1">
                <a:solidFill>
                  <a:schemeClr val="tx1"/>
                </a:solidFill>
                <a:effectLst/>
                <a:latin typeface="+mn-lt"/>
                <a:ea typeface="+mn-ea"/>
                <a:cs typeface="+mn-cs"/>
              </a:rPr>
              <a:t>dysregulated</a:t>
            </a:r>
            <a:r>
              <a:rPr lang="en-US" sz="1200" kern="1200" dirty="0">
                <a:solidFill>
                  <a:schemeClr val="tx1"/>
                </a:solidFill>
                <a:effectLst/>
                <a:latin typeface="+mn-lt"/>
                <a:ea typeface="+mn-ea"/>
                <a:cs typeface="+mn-cs"/>
              </a:rPr>
              <a:t> in postmortem brains in psychosis (32) and in suicide completers (33). </a:t>
            </a:r>
            <a:r>
              <a:rPr lang="en-US" sz="1200" i="1" kern="1200" dirty="0">
                <a:solidFill>
                  <a:schemeClr val="tx1"/>
                </a:solidFill>
                <a:effectLst/>
                <a:latin typeface="+mn-lt"/>
                <a:ea typeface="+mn-ea"/>
                <a:cs typeface="+mn-cs"/>
              </a:rPr>
              <a:t>SLC11A1</a:t>
            </a:r>
            <a:r>
              <a:rPr lang="en-US" sz="1200" kern="1200" dirty="0">
                <a:solidFill>
                  <a:schemeClr val="tx1"/>
                </a:solidFill>
                <a:effectLst/>
                <a:latin typeface="+mn-lt"/>
                <a:ea typeface="+mn-ea"/>
                <a:cs typeface="+mn-cs"/>
              </a:rPr>
              <a:t> encodes an iron transporter with a key role in innate immunity (34). </a:t>
            </a:r>
            <a:r>
              <a:rPr lang="en-US" sz="1200" i="1" kern="1200" dirty="0">
                <a:solidFill>
                  <a:schemeClr val="tx1"/>
                </a:solidFill>
                <a:effectLst/>
                <a:latin typeface="+mn-lt"/>
                <a:ea typeface="+mn-ea"/>
                <a:cs typeface="+mn-cs"/>
              </a:rPr>
              <a:t>NR4A2</a:t>
            </a:r>
            <a:r>
              <a:rPr lang="en-US" sz="1200" kern="1200" dirty="0">
                <a:solidFill>
                  <a:schemeClr val="tx1"/>
                </a:solidFill>
                <a:effectLst/>
                <a:latin typeface="+mn-lt"/>
                <a:ea typeface="+mn-ea"/>
                <a:cs typeface="+mn-cs"/>
              </a:rPr>
              <a:t> encodes a transcription factor regulating dopaminergic </a:t>
            </a:r>
            <a:r>
              <a:rPr lang="en-US" sz="1200" kern="1200" dirty="0" err="1">
                <a:solidFill>
                  <a:schemeClr val="tx1"/>
                </a:solidFill>
                <a:effectLst/>
                <a:latin typeface="+mn-lt"/>
                <a:ea typeface="+mn-ea"/>
                <a:cs typeface="+mn-cs"/>
              </a:rPr>
              <a:t>neurosynthesis</a:t>
            </a:r>
            <a:r>
              <a:rPr lang="en-US" sz="1200" kern="1200" dirty="0">
                <a:solidFill>
                  <a:schemeClr val="tx1"/>
                </a:solidFill>
                <a:effectLst/>
                <a:latin typeface="+mn-lt"/>
                <a:ea typeface="+mn-ea"/>
                <a:cs typeface="+mn-cs"/>
              </a:rPr>
              <a:t> (35) previously shown by in situ hybridization and western blotting to have decreased expression in postmortem brains in psychiatric disease (36, 37). </a:t>
            </a:r>
            <a:r>
              <a:rPr lang="en-US" sz="1200" i="1" kern="1200" dirty="0">
                <a:solidFill>
                  <a:schemeClr val="tx1"/>
                </a:solidFill>
                <a:effectLst/>
                <a:latin typeface="+mn-lt"/>
                <a:ea typeface="+mn-ea"/>
                <a:cs typeface="+mn-cs"/>
              </a:rPr>
              <a:t>FKBP5</a:t>
            </a:r>
            <a:r>
              <a:rPr lang="en-US" sz="1200" kern="1200" dirty="0">
                <a:solidFill>
                  <a:schemeClr val="tx1"/>
                </a:solidFill>
                <a:effectLst/>
                <a:latin typeface="+mn-lt"/>
                <a:ea typeface="+mn-ea"/>
                <a:cs typeface="+mn-cs"/>
              </a:rPr>
              <a:t> encodes a key regulator of glucocorticoid response, is widely implicated in psychiatric disease, and was previously identified as overexpressed in the frontal cortex in SCZ, BPD, and MDD (38, 39).</a:t>
            </a:r>
            <a:r>
              <a:rPr lang="en-US" dirty="0">
                <a:effectLst/>
              </a:rPr>
              <a:t> </a:t>
            </a:r>
            <a:endParaRPr lang="en-US" dirty="0"/>
          </a:p>
        </p:txBody>
      </p:sp>
      <p:sp>
        <p:nvSpPr>
          <p:cNvPr id="4" name="Slide Number Placeholder 3"/>
          <p:cNvSpPr>
            <a:spLocks noGrp="1"/>
          </p:cNvSpPr>
          <p:nvPr>
            <p:ph type="sldNum" sz="quarter" idx="10"/>
          </p:nvPr>
        </p:nvSpPr>
        <p:spPr/>
        <p:txBody>
          <a:bodyPr/>
          <a:lstStyle/>
          <a:p>
            <a:fld id="{6AB0CDF2-3589-E94C-8B4C-60E0E7A99889}" type="slidenum">
              <a:rPr lang="en-US" smtClean="0"/>
              <a:t>41</a:t>
            </a:fld>
            <a:endParaRPr lang="en-US"/>
          </a:p>
        </p:txBody>
      </p:sp>
    </p:spTree>
    <p:extLst>
      <p:ext uri="{BB962C8B-B14F-4D97-AF65-F5344CB8AC3E}">
        <p14:creationId xmlns:p14="http://schemas.microsoft.com/office/powerpoint/2010/main" val="880579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A801B-29E7-9C4B-ACC1-5B24105FCC44}" type="slidenum">
              <a:rPr lang="en-US" smtClean="0"/>
              <a:pPr/>
              <a:t>42</a:t>
            </a:fld>
            <a:endParaRPr lang="en-US"/>
          </a:p>
        </p:txBody>
      </p:sp>
    </p:spTree>
    <p:extLst>
      <p:ext uri="{BB962C8B-B14F-4D97-AF65-F5344CB8AC3E}">
        <p14:creationId xmlns:p14="http://schemas.microsoft.com/office/powerpoint/2010/main" val="3239383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Thirteen gene sets were enriched in the same direction in all disorders in both tissues.  The number of genes in each gene set, the normalized enrichment score, and the false discovery rate q value for enrichment are shown here.  Gene sets with predominately decreased expression in psychiatric disease are in red, while gene sets with predominately increased expression are in black.</a:t>
            </a:r>
          </a:p>
          <a:p>
            <a:endParaRPr lang="en-US" dirty="0"/>
          </a:p>
        </p:txBody>
      </p:sp>
      <p:sp>
        <p:nvSpPr>
          <p:cNvPr id="4" name="Slide Number Placeholder 3"/>
          <p:cNvSpPr>
            <a:spLocks noGrp="1"/>
          </p:cNvSpPr>
          <p:nvPr>
            <p:ph type="sldNum" sz="quarter" idx="10"/>
          </p:nvPr>
        </p:nvSpPr>
        <p:spPr/>
        <p:txBody>
          <a:bodyPr/>
          <a:lstStyle/>
          <a:p>
            <a:fld id="{313FCA00-6EBA-6D47-AB97-CB5939AE7CD4}" type="slidenum">
              <a:rPr lang="en-US" smtClean="0"/>
              <a:t>44</a:t>
            </a:fld>
            <a:endParaRPr lang="en-US"/>
          </a:p>
        </p:txBody>
      </p:sp>
    </p:spTree>
    <p:extLst>
      <p:ext uri="{BB962C8B-B14F-4D97-AF65-F5344CB8AC3E}">
        <p14:creationId xmlns:p14="http://schemas.microsoft.com/office/powerpoint/2010/main" val="3815438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of these plots is a </a:t>
            </a:r>
            <a:r>
              <a:rPr lang="en-US" sz="1200" kern="1200" dirty="0" err="1">
                <a:solidFill>
                  <a:schemeClr val="tx1"/>
                </a:solidFill>
                <a:effectLst/>
                <a:latin typeface="+mn-lt"/>
                <a:ea typeface="+mn-ea"/>
                <a:cs typeface="+mn-cs"/>
              </a:rPr>
              <a:t>heatmap</a:t>
            </a:r>
            <a:r>
              <a:rPr lang="en-US" sz="1200" kern="1200" dirty="0">
                <a:solidFill>
                  <a:schemeClr val="tx1"/>
                </a:solidFill>
                <a:effectLst/>
                <a:latin typeface="+mn-lt"/>
                <a:ea typeface="+mn-ea"/>
                <a:cs typeface="+mn-cs"/>
              </a:rPr>
              <a:t> of extent of overlap in the genes that are driving enrichment of each gene set.  The top four gene sets are independent from each other in that the genes that drive their enrichment do not drive the enrichment of other sets.  </a:t>
            </a:r>
          </a:p>
          <a:p>
            <a:endParaRPr lang="en-US" dirty="0"/>
          </a:p>
        </p:txBody>
      </p:sp>
      <p:sp>
        <p:nvSpPr>
          <p:cNvPr id="4" name="Slide Number Placeholder 3"/>
          <p:cNvSpPr>
            <a:spLocks noGrp="1"/>
          </p:cNvSpPr>
          <p:nvPr>
            <p:ph type="sldNum" sz="quarter" idx="10"/>
          </p:nvPr>
        </p:nvSpPr>
        <p:spPr/>
        <p:txBody>
          <a:bodyPr/>
          <a:lstStyle/>
          <a:p>
            <a:fld id="{6AB0CDF2-3589-E94C-8B4C-60E0E7A99889}" type="slidenum">
              <a:rPr lang="en-US" smtClean="0"/>
              <a:t>45</a:t>
            </a:fld>
            <a:endParaRPr lang="en-US"/>
          </a:p>
        </p:txBody>
      </p:sp>
    </p:spTree>
    <p:extLst>
      <p:ext uri="{BB962C8B-B14F-4D97-AF65-F5344CB8AC3E}">
        <p14:creationId xmlns:p14="http://schemas.microsoft.com/office/powerpoint/2010/main" val="3548750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contrast, there is a great deal of overlap of genes driving enrichment of the other nine gene sets.  This does not mean that each individual function is not affected, but rather that a core set of genes is affecting many related functions.  All of the other gene sets contain the majority of the genes in the Ribosome gene set, so I decided to look further at the expression of the ribosomal genes.</a:t>
            </a:r>
          </a:p>
          <a:p>
            <a:endParaRPr lang="en-US" dirty="0"/>
          </a:p>
        </p:txBody>
      </p:sp>
      <p:sp>
        <p:nvSpPr>
          <p:cNvPr id="4" name="Slide Number Placeholder 3"/>
          <p:cNvSpPr>
            <a:spLocks noGrp="1"/>
          </p:cNvSpPr>
          <p:nvPr>
            <p:ph type="sldNum" sz="quarter" idx="10"/>
          </p:nvPr>
        </p:nvSpPr>
        <p:spPr/>
        <p:txBody>
          <a:bodyPr/>
          <a:lstStyle/>
          <a:p>
            <a:fld id="{6AB0CDF2-3589-E94C-8B4C-60E0E7A99889}" type="slidenum">
              <a:rPr lang="en-US" smtClean="0"/>
              <a:t>46</a:t>
            </a:fld>
            <a:endParaRPr lang="en-US"/>
          </a:p>
        </p:txBody>
      </p:sp>
    </p:spTree>
    <p:extLst>
      <p:ext uri="{BB962C8B-B14F-4D97-AF65-F5344CB8AC3E}">
        <p14:creationId xmlns:p14="http://schemas.microsoft.com/office/powerpoint/2010/main" val="2180655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Overexpression of </a:t>
            </a:r>
            <a:r>
              <a:rPr lang="en-US" i="1" dirty="0" err="1"/>
              <a:t>Alu</a:t>
            </a:r>
            <a:r>
              <a:rPr lang="en-US" dirty="0"/>
              <a:t> (</a:t>
            </a:r>
            <a:r>
              <a:rPr lang="en-US" dirty="0" err="1"/>
              <a:t>retrotransposon</a:t>
            </a:r>
            <a:r>
              <a:rPr lang="en-US" dirty="0"/>
              <a:t>) RNA causes toxicity in age related macular degeneration</a:t>
            </a:r>
          </a:p>
          <a:p>
            <a:r>
              <a:rPr lang="en-US" dirty="0"/>
              <a:t>Expression of HERV-W altered in schizophrenia, bipolar disorder, and depression</a:t>
            </a:r>
          </a:p>
          <a:p>
            <a:endParaRPr lang="en-US" dirty="0"/>
          </a:p>
        </p:txBody>
      </p:sp>
      <p:sp>
        <p:nvSpPr>
          <p:cNvPr id="4" name="Slide Number Placeholder 3"/>
          <p:cNvSpPr>
            <a:spLocks noGrp="1"/>
          </p:cNvSpPr>
          <p:nvPr>
            <p:ph type="sldNum" sz="quarter" idx="10"/>
          </p:nvPr>
        </p:nvSpPr>
        <p:spPr/>
        <p:txBody>
          <a:bodyPr/>
          <a:lstStyle/>
          <a:p>
            <a:fld id="{D90A801B-29E7-9C4B-ACC1-5B24105FCC44}" type="slidenum">
              <a:rPr lang="en-US" smtClean="0"/>
              <a:pPr/>
              <a:t>3</a:t>
            </a:fld>
            <a:endParaRPr lang="en-US"/>
          </a:p>
        </p:txBody>
      </p:sp>
    </p:spTree>
    <p:extLst>
      <p:ext uri="{BB962C8B-B14F-4D97-AF65-F5344CB8AC3E}">
        <p14:creationId xmlns:p14="http://schemas.microsoft.com/office/powerpoint/2010/main" val="3817452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Since this gene set was originally identified by ranking of the </a:t>
            </a:r>
            <a:r>
              <a:rPr lang="en-US" sz="1200" kern="1200" dirty="0" err="1">
                <a:solidFill>
                  <a:schemeClr val="tx1"/>
                </a:solidFill>
                <a:effectLst/>
                <a:latin typeface="+mn-lt"/>
                <a:ea typeface="+mn-ea"/>
                <a:cs typeface="+mn-cs"/>
              </a:rPr>
              <a:t>wald</a:t>
            </a:r>
            <a:r>
              <a:rPr lang="en-US" sz="1200" kern="1200" dirty="0">
                <a:solidFill>
                  <a:schemeClr val="tx1"/>
                </a:solidFill>
                <a:effectLst/>
                <a:latin typeface="+mn-lt"/>
                <a:ea typeface="+mn-ea"/>
                <a:cs typeface="+mn-cs"/>
              </a:rPr>
              <a:t> statistic which combines fold change and significance, I plotted heat maps of the ribosomal genes using the log fold change (on the left) to show relative expression differences of each gene regardless of the significance of the change.  Each row in the heat map represents a gene in the KEGG ribosome gene set, and each column indicates the relative expression of each diagnostic group relative to their matched controls.  Increased expression is red while decreased expression is blue.  Most of the genes in the ribosomal gene sets are overexpressed in all disorders although the strongest differences are in mood disorder samples.  To show the significance of these changes regardless of the magnitude of the fold change, I also plotted the sign-adjusted log 10 transformed p value on the right.  The most significant </a:t>
            </a:r>
            <a:r>
              <a:rPr lang="en-US" sz="1200" kern="1200" dirty="0" err="1">
                <a:solidFill>
                  <a:schemeClr val="tx1"/>
                </a:solidFill>
                <a:effectLst/>
                <a:latin typeface="+mn-lt"/>
                <a:ea typeface="+mn-ea"/>
                <a:cs typeface="+mn-cs"/>
              </a:rPr>
              <a:t>upregulation</a:t>
            </a:r>
            <a:r>
              <a:rPr lang="en-US" sz="1200" kern="1200" dirty="0">
                <a:solidFill>
                  <a:schemeClr val="tx1"/>
                </a:solidFill>
                <a:effectLst/>
                <a:latin typeface="+mn-lt"/>
                <a:ea typeface="+mn-ea"/>
                <a:cs typeface="+mn-cs"/>
              </a:rPr>
              <a:t> is in red while the most significant </a:t>
            </a:r>
            <a:r>
              <a:rPr lang="en-US" sz="1200" kern="1200" dirty="0" err="1">
                <a:solidFill>
                  <a:schemeClr val="tx1"/>
                </a:solidFill>
                <a:effectLst/>
                <a:latin typeface="+mn-lt"/>
                <a:ea typeface="+mn-ea"/>
                <a:cs typeface="+mn-cs"/>
              </a:rPr>
              <a:t>downregulation</a:t>
            </a:r>
            <a:r>
              <a:rPr lang="en-US" sz="1200" kern="1200" dirty="0">
                <a:solidFill>
                  <a:schemeClr val="tx1"/>
                </a:solidFill>
                <a:effectLst/>
                <a:latin typeface="+mn-lt"/>
                <a:ea typeface="+mn-ea"/>
                <a:cs typeface="+mn-cs"/>
              </a:rPr>
              <a:t> is in blue.  By either measure it appears that the ribosomal genes are predominantly </a:t>
            </a:r>
            <a:r>
              <a:rPr lang="en-US" sz="1200" kern="1200" dirty="0" err="1">
                <a:solidFill>
                  <a:schemeClr val="tx1"/>
                </a:solidFill>
                <a:effectLst/>
                <a:latin typeface="+mn-lt"/>
                <a:ea typeface="+mn-ea"/>
                <a:cs typeface="+mn-cs"/>
              </a:rPr>
              <a:t>upregulated</a:t>
            </a:r>
            <a:r>
              <a:rPr lang="en-US" sz="1200" kern="1200" dirty="0">
                <a:solidFill>
                  <a:schemeClr val="tx1"/>
                </a:solidFill>
                <a:effectLst/>
                <a:latin typeface="+mn-lt"/>
                <a:ea typeface="+mn-ea"/>
                <a:cs typeface="+mn-cs"/>
              </a:rPr>
              <a:t> in all conditions.</a:t>
            </a:r>
          </a:p>
        </p:txBody>
      </p:sp>
      <p:sp>
        <p:nvSpPr>
          <p:cNvPr id="4" name="Slide Number Placeholder 3"/>
          <p:cNvSpPr>
            <a:spLocks noGrp="1"/>
          </p:cNvSpPr>
          <p:nvPr>
            <p:ph type="sldNum" sz="quarter" idx="10"/>
          </p:nvPr>
        </p:nvSpPr>
        <p:spPr/>
        <p:txBody>
          <a:bodyPr/>
          <a:lstStyle/>
          <a:p>
            <a:fld id="{313FCA00-6EBA-6D47-AB97-CB5939AE7CD4}" type="slidenum">
              <a:rPr lang="en-US" smtClean="0"/>
              <a:t>47</a:t>
            </a:fld>
            <a:endParaRPr lang="en-US"/>
          </a:p>
        </p:txBody>
      </p:sp>
    </p:spTree>
    <p:extLst>
      <p:ext uri="{BB962C8B-B14F-4D97-AF65-F5344CB8AC3E}">
        <p14:creationId xmlns:p14="http://schemas.microsoft.com/office/powerpoint/2010/main" val="1860657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Overexpression of </a:t>
            </a:r>
            <a:r>
              <a:rPr lang="en-US" i="1" dirty="0" err="1"/>
              <a:t>Alu</a:t>
            </a:r>
            <a:r>
              <a:rPr lang="en-US" dirty="0"/>
              <a:t> (</a:t>
            </a:r>
            <a:r>
              <a:rPr lang="en-US" dirty="0" err="1"/>
              <a:t>retrotransposon</a:t>
            </a:r>
            <a:r>
              <a:rPr lang="en-US" dirty="0"/>
              <a:t>) RNA causes toxicity in age related macular degeneration</a:t>
            </a:r>
          </a:p>
          <a:p>
            <a:r>
              <a:rPr lang="en-US" dirty="0"/>
              <a:t>Expression of HERV-W altered in schizophrenia, bipolar disorder, and depression</a:t>
            </a:r>
          </a:p>
          <a:p>
            <a:endParaRPr lang="en-US" dirty="0"/>
          </a:p>
        </p:txBody>
      </p:sp>
      <p:sp>
        <p:nvSpPr>
          <p:cNvPr id="4" name="Slide Number Placeholder 3"/>
          <p:cNvSpPr>
            <a:spLocks noGrp="1"/>
          </p:cNvSpPr>
          <p:nvPr>
            <p:ph type="sldNum" sz="quarter" idx="10"/>
          </p:nvPr>
        </p:nvSpPr>
        <p:spPr/>
        <p:txBody>
          <a:bodyPr/>
          <a:lstStyle/>
          <a:p>
            <a:fld id="{D90A801B-29E7-9C4B-ACC1-5B24105FCC44}" type="slidenum">
              <a:rPr lang="en-US" smtClean="0"/>
              <a:pPr/>
              <a:t>49</a:t>
            </a:fld>
            <a:endParaRPr lang="en-US"/>
          </a:p>
        </p:txBody>
      </p:sp>
    </p:spTree>
    <p:extLst>
      <p:ext uri="{BB962C8B-B14F-4D97-AF65-F5344CB8AC3E}">
        <p14:creationId xmlns:p14="http://schemas.microsoft.com/office/powerpoint/2010/main" val="4270557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Sarven</a:t>
            </a:r>
            <a:r>
              <a:rPr lang="en-US" sz="1200" kern="1200" baseline="0" dirty="0">
                <a:solidFill>
                  <a:schemeClr val="tx1"/>
                </a:solidFill>
                <a:effectLst/>
                <a:latin typeface="+mn-lt"/>
                <a:ea typeface="+mn-ea"/>
                <a:cs typeface="+mn-cs"/>
              </a:rPr>
              <a:t> mentioned, we</a:t>
            </a:r>
            <a:r>
              <a:rPr lang="en-US" sz="1200" kern="1200" dirty="0">
                <a:solidFill>
                  <a:schemeClr val="tx1"/>
                </a:solidFill>
                <a:effectLst/>
                <a:latin typeface="+mn-lt"/>
                <a:ea typeface="+mn-ea"/>
                <a:cs typeface="+mn-cs"/>
              </a:rPr>
              <a:t> sequenced RNA from the hippocampus of brains in the Stanley Microarray Collection and from the orbitofrontal cortex of brains in the Stanley Neuropathology Consortium.  I’m sure that you are all familiar with these collections, so I will simply mention that after outlier removal we included 100 hippocampal samples and 57 orbitofrontal cortex samples in the final analysis and the controls remained well matched to each diagnostic group</a:t>
            </a:r>
          </a:p>
          <a:p>
            <a:endParaRPr lang="en-US" dirty="0"/>
          </a:p>
        </p:txBody>
      </p:sp>
      <p:sp>
        <p:nvSpPr>
          <p:cNvPr id="4" name="Slide Number Placeholder 3"/>
          <p:cNvSpPr>
            <a:spLocks noGrp="1"/>
          </p:cNvSpPr>
          <p:nvPr>
            <p:ph type="sldNum" sz="quarter" idx="10"/>
          </p:nvPr>
        </p:nvSpPr>
        <p:spPr/>
        <p:txBody>
          <a:bodyPr/>
          <a:lstStyle/>
          <a:p>
            <a:fld id="{6AB0CDF2-3589-E94C-8B4C-60E0E7A99889}" type="slidenum">
              <a:rPr lang="en-US" smtClean="0"/>
              <a:t>51</a:t>
            </a:fld>
            <a:endParaRPr lang="en-US"/>
          </a:p>
        </p:txBody>
      </p:sp>
    </p:spTree>
    <p:extLst>
      <p:ext uri="{BB962C8B-B14F-4D97-AF65-F5344CB8AC3E}">
        <p14:creationId xmlns:p14="http://schemas.microsoft.com/office/powerpoint/2010/main" val="23095302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 Addicts</a:t>
            </a:r>
          </a:p>
          <a:p>
            <a:endParaRPr lang="en-US" dirty="0"/>
          </a:p>
        </p:txBody>
      </p:sp>
      <p:sp>
        <p:nvSpPr>
          <p:cNvPr id="4" name="Slide Number Placeholder 3"/>
          <p:cNvSpPr>
            <a:spLocks noGrp="1"/>
          </p:cNvSpPr>
          <p:nvPr>
            <p:ph type="sldNum" sz="quarter" idx="10"/>
          </p:nvPr>
        </p:nvSpPr>
        <p:spPr/>
        <p:txBody>
          <a:bodyPr/>
          <a:lstStyle/>
          <a:p>
            <a:fld id="{6AB0CDF2-3589-E94C-8B4C-60E0E7A99889}" type="slidenum">
              <a:rPr lang="en-US" smtClean="0"/>
              <a:t>52</a:t>
            </a:fld>
            <a:endParaRPr lang="en-US"/>
          </a:p>
        </p:txBody>
      </p:sp>
    </p:spTree>
    <p:extLst>
      <p:ext uri="{BB962C8B-B14F-4D97-AF65-F5344CB8AC3E}">
        <p14:creationId xmlns:p14="http://schemas.microsoft.com/office/powerpoint/2010/main" val="454365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 A few genes were significant on each list,</a:t>
            </a:r>
            <a:r>
              <a:rPr lang="en-US" sz="1200" b="1" kern="1200" baseline="0" dirty="0">
                <a:solidFill>
                  <a:schemeClr val="tx1"/>
                </a:solidFill>
                <a:effectLst/>
                <a:latin typeface="+mn-lt"/>
                <a:ea typeface="+mn-ea"/>
                <a:cs typeface="+mn-cs"/>
              </a:rPr>
              <a:t> but no single gene reached significance across the three disorders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then ranked all genes according to the strength and direction of differential expression using the </a:t>
            </a:r>
            <a:r>
              <a:rPr lang="en-US" sz="1200" kern="1200" dirty="0" err="1">
                <a:solidFill>
                  <a:schemeClr val="tx1"/>
                </a:solidFill>
                <a:effectLst/>
                <a:latin typeface="+mn-lt"/>
                <a:ea typeface="+mn-ea"/>
                <a:cs typeface="+mn-cs"/>
              </a:rPr>
              <a:t>wald</a:t>
            </a:r>
            <a:r>
              <a:rPr lang="en-US" sz="1200" kern="1200" dirty="0">
                <a:solidFill>
                  <a:schemeClr val="tx1"/>
                </a:solidFill>
                <a:effectLst/>
                <a:latin typeface="+mn-lt"/>
                <a:ea typeface="+mn-ea"/>
                <a:cs typeface="+mn-cs"/>
              </a:rPr>
              <a:t> test statistic provided by DESeq2. The most significant genes with increased expression are at the top of the list while the most significant genes with decreased expression are at the bottom of the list. We performed gene set enrichment analysis to identify canonical pathway gene sets with a disproportionate number of genes at the top or bottom of each list. </a:t>
            </a:r>
          </a:p>
          <a:p>
            <a:endParaRPr lang="en-US" dirty="0"/>
          </a:p>
        </p:txBody>
      </p:sp>
      <p:sp>
        <p:nvSpPr>
          <p:cNvPr id="4" name="Slide Number Placeholder 3"/>
          <p:cNvSpPr>
            <a:spLocks noGrp="1"/>
          </p:cNvSpPr>
          <p:nvPr>
            <p:ph type="sldNum" sz="quarter" idx="10"/>
          </p:nvPr>
        </p:nvSpPr>
        <p:spPr/>
        <p:txBody>
          <a:bodyPr/>
          <a:lstStyle/>
          <a:p>
            <a:fld id="{6AB0CDF2-3589-E94C-8B4C-60E0E7A99889}" type="slidenum">
              <a:rPr lang="en-US" smtClean="0"/>
              <a:t>53</a:t>
            </a:fld>
            <a:endParaRPr lang="en-US"/>
          </a:p>
        </p:txBody>
      </p:sp>
    </p:spTree>
    <p:extLst>
      <p:ext uri="{BB962C8B-B14F-4D97-AF65-F5344CB8AC3E}">
        <p14:creationId xmlns:p14="http://schemas.microsoft.com/office/powerpoint/2010/main" val="1447940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then ranked all genes according to the strength and direction of differential expression using the </a:t>
            </a:r>
            <a:r>
              <a:rPr lang="en-US" sz="1200" kern="1200" dirty="0" err="1">
                <a:solidFill>
                  <a:schemeClr val="tx1"/>
                </a:solidFill>
                <a:effectLst/>
                <a:latin typeface="+mn-lt"/>
                <a:ea typeface="+mn-ea"/>
                <a:cs typeface="+mn-cs"/>
              </a:rPr>
              <a:t>wald</a:t>
            </a:r>
            <a:r>
              <a:rPr lang="en-US" sz="1200" kern="1200" dirty="0">
                <a:solidFill>
                  <a:schemeClr val="tx1"/>
                </a:solidFill>
                <a:effectLst/>
                <a:latin typeface="+mn-lt"/>
                <a:ea typeface="+mn-ea"/>
                <a:cs typeface="+mn-cs"/>
              </a:rPr>
              <a:t> test statistic provided by DESeq2. The most significant genes with increased expression are at the top of the list while the most significant genes with decreased expression are at the bottom of the list. We performed gene set enrichment analysis to identify canonical pathway gene sets with a disproportionate number of genes at the top or bottom of each list. </a:t>
            </a:r>
          </a:p>
          <a:p>
            <a:endParaRPr lang="en-US" dirty="0"/>
          </a:p>
        </p:txBody>
      </p:sp>
      <p:sp>
        <p:nvSpPr>
          <p:cNvPr id="4" name="Slide Number Placeholder 3"/>
          <p:cNvSpPr>
            <a:spLocks noGrp="1"/>
          </p:cNvSpPr>
          <p:nvPr>
            <p:ph type="sldNum" sz="quarter" idx="10"/>
          </p:nvPr>
        </p:nvSpPr>
        <p:spPr/>
        <p:txBody>
          <a:bodyPr/>
          <a:lstStyle/>
          <a:p>
            <a:fld id="{6AB0CDF2-3589-E94C-8B4C-60E0E7A99889}" type="slidenum">
              <a:rPr lang="en-US" smtClean="0"/>
              <a:t>54</a:t>
            </a:fld>
            <a:endParaRPr lang="en-US"/>
          </a:p>
        </p:txBody>
      </p:sp>
    </p:spTree>
    <p:extLst>
      <p:ext uri="{BB962C8B-B14F-4D97-AF65-F5344CB8AC3E}">
        <p14:creationId xmlns:p14="http://schemas.microsoft.com/office/powerpoint/2010/main" val="4138506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Thirteen gene sets were enriched in the same direction in all disorders in both tissues.  The number of genes in each gene set, the normalized enrichment score, and the false discovery rate q value for enrichment are shown here.  Gene sets with predominately decreased expression in psychiatric disease are in red, while gene sets with predominately increased expression are in black.</a:t>
            </a:r>
          </a:p>
          <a:p>
            <a:endParaRPr lang="en-US" dirty="0"/>
          </a:p>
        </p:txBody>
      </p:sp>
      <p:sp>
        <p:nvSpPr>
          <p:cNvPr id="4" name="Slide Number Placeholder 3"/>
          <p:cNvSpPr>
            <a:spLocks noGrp="1"/>
          </p:cNvSpPr>
          <p:nvPr>
            <p:ph type="sldNum" sz="quarter" idx="10"/>
          </p:nvPr>
        </p:nvSpPr>
        <p:spPr/>
        <p:txBody>
          <a:bodyPr/>
          <a:lstStyle/>
          <a:p>
            <a:fld id="{313FCA00-6EBA-6D47-AB97-CB5939AE7CD4}" type="slidenum">
              <a:rPr lang="en-US" smtClean="0"/>
              <a:t>56</a:t>
            </a:fld>
            <a:endParaRPr lang="en-US"/>
          </a:p>
        </p:txBody>
      </p:sp>
    </p:spTree>
    <p:extLst>
      <p:ext uri="{BB962C8B-B14F-4D97-AF65-F5344CB8AC3E}">
        <p14:creationId xmlns:p14="http://schemas.microsoft.com/office/powerpoint/2010/main" val="2506392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of these plots is a </a:t>
            </a:r>
            <a:r>
              <a:rPr lang="en-US" sz="1200" kern="1200" dirty="0" err="1">
                <a:solidFill>
                  <a:schemeClr val="tx1"/>
                </a:solidFill>
                <a:effectLst/>
                <a:latin typeface="+mn-lt"/>
                <a:ea typeface="+mn-ea"/>
                <a:cs typeface="+mn-cs"/>
              </a:rPr>
              <a:t>heatmap</a:t>
            </a:r>
            <a:r>
              <a:rPr lang="en-US" sz="1200" kern="1200" dirty="0">
                <a:solidFill>
                  <a:schemeClr val="tx1"/>
                </a:solidFill>
                <a:effectLst/>
                <a:latin typeface="+mn-lt"/>
                <a:ea typeface="+mn-ea"/>
                <a:cs typeface="+mn-cs"/>
              </a:rPr>
              <a:t> of extent of overlap in the genes that are driving enrichment of each gene set.  The top four gene sets are independent from each other in that the genes that drive their enrichment do not drive the enrichment of other sets.  </a:t>
            </a:r>
          </a:p>
          <a:p>
            <a:endParaRPr lang="en-US" dirty="0"/>
          </a:p>
        </p:txBody>
      </p:sp>
      <p:sp>
        <p:nvSpPr>
          <p:cNvPr id="4" name="Slide Number Placeholder 3"/>
          <p:cNvSpPr>
            <a:spLocks noGrp="1"/>
          </p:cNvSpPr>
          <p:nvPr>
            <p:ph type="sldNum" sz="quarter" idx="10"/>
          </p:nvPr>
        </p:nvSpPr>
        <p:spPr/>
        <p:txBody>
          <a:bodyPr/>
          <a:lstStyle/>
          <a:p>
            <a:fld id="{6AB0CDF2-3589-E94C-8B4C-60E0E7A99889}" type="slidenum">
              <a:rPr lang="en-US" smtClean="0"/>
              <a:t>57</a:t>
            </a:fld>
            <a:endParaRPr lang="en-US"/>
          </a:p>
        </p:txBody>
      </p:sp>
    </p:spTree>
    <p:extLst>
      <p:ext uri="{BB962C8B-B14F-4D97-AF65-F5344CB8AC3E}">
        <p14:creationId xmlns:p14="http://schemas.microsoft.com/office/powerpoint/2010/main" val="1323970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contrast, there is a great deal of overlap of genes driving enrichment of the other nine gene sets.  This does not mean that each individual function is not affected, but rather that a core set of genes is affecting many related functions.  All of the other gene sets contain the majority of the genes in the Ribosome gene set, so I decided to look further at the expression of the ribosomal genes.</a:t>
            </a:r>
          </a:p>
          <a:p>
            <a:endParaRPr lang="en-US" dirty="0"/>
          </a:p>
        </p:txBody>
      </p:sp>
      <p:sp>
        <p:nvSpPr>
          <p:cNvPr id="4" name="Slide Number Placeholder 3"/>
          <p:cNvSpPr>
            <a:spLocks noGrp="1"/>
          </p:cNvSpPr>
          <p:nvPr>
            <p:ph type="sldNum" sz="quarter" idx="10"/>
          </p:nvPr>
        </p:nvSpPr>
        <p:spPr/>
        <p:txBody>
          <a:bodyPr/>
          <a:lstStyle/>
          <a:p>
            <a:fld id="{6AB0CDF2-3589-E94C-8B4C-60E0E7A99889}" type="slidenum">
              <a:rPr lang="en-US" smtClean="0"/>
              <a:t>58</a:t>
            </a:fld>
            <a:endParaRPr lang="en-US"/>
          </a:p>
        </p:txBody>
      </p:sp>
    </p:spTree>
    <p:extLst>
      <p:ext uri="{BB962C8B-B14F-4D97-AF65-F5344CB8AC3E}">
        <p14:creationId xmlns:p14="http://schemas.microsoft.com/office/powerpoint/2010/main" val="2651176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Although we saw the strongest increase in ribosomal gene expression in the mood disorder samples, </a:t>
            </a:r>
            <a:r>
              <a:rPr lang="en-US" sz="1200" kern="1200" dirty="0" err="1">
                <a:solidFill>
                  <a:schemeClr val="tx1"/>
                </a:solidFill>
                <a:effectLst/>
                <a:latin typeface="+mn-lt"/>
                <a:ea typeface="+mn-ea"/>
                <a:cs typeface="+mn-cs"/>
              </a:rPr>
              <a:t>dysregulation</a:t>
            </a:r>
            <a:r>
              <a:rPr lang="en-US" sz="1200" kern="1200" dirty="0">
                <a:solidFill>
                  <a:schemeClr val="tx1"/>
                </a:solidFill>
                <a:effectLst/>
                <a:latin typeface="+mn-lt"/>
                <a:ea typeface="+mn-ea"/>
                <a:cs typeface="+mn-cs"/>
              </a:rPr>
              <a:t> of ribosomal genes has previously been implicated in schizophrenia. The same group has recently published two papers in the same issue of Translational psychiatry. One describes an increase of ribosomal protein abundance in stem cell derived neural progenitor cells from four schizophrenia patients. The other describes decreased abundance of ribosomal proteins in schizophrenia patient-derived olfactory cells, suggesting that </a:t>
            </a:r>
            <a:r>
              <a:rPr lang="en-US" sz="1200" kern="1200" dirty="0" err="1">
                <a:solidFill>
                  <a:schemeClr val="tx1"/>
                </a:solidFill>
                <a:effectLst/>
                <a:latin typeface="+mn-lt"/>
                <a:ea typeface="+mn-ea"/>
                <a:cs typeface="+mn-cs"/>
              </a:rPr>
              <a:t>dysregulation</a:t>
            </a:r>
            <a:r>
              <a:rPr lang="en-US" sz="1200" kern="1200" dirty="0">
                <a:solidFill>
                  <a:schemeClr val="tx1"/>
                </a:solidFill>
                <a:effectLst/>
                <a:latin typeface="+mn-lt"/>
                <a:ea typeface="+mn-ea"/>
                <a:cs typeface="+mn-cs"/>
              </a:rPr>
              <a:t> of ribosomal proteins could be cell type specific.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Our observation of increased expression of ribosomal protein genes in the hippocampus agrees with the results that Dr. Kim described yesterday, since a module of genes with increased expression in schizophrenia was enriched for ribosomal genes.</a:t>
            </a:r>
          </a:p>
        </p:txBody>
      </p:sp>
      <p:sp>
        <p:nvSpPr>
          <p:cNvPr id="4" name="Slide Number Placeholder 3"/>
          <p:cNvSpPr>
            <a:spLocks noGrp="1"/>
          </p:cNvSpPr>
          <p:nvPr>
            <p:ph type="sldNum" sz="quarter" idx="10"/>
          </p:nvPr>
        </p:nvSpPr>
        <p:spPr/>
        <p:txBody>
          <a:bodyPr/>
          <a:lstStyle/>
          <a:p>
            <a:fld id="{6AB0CDF2-3589-E94C-8B4C-60E0E7A99889}" type="slidenum">
              <a:rPr lang="en-US" smtClean="0"/>
              <a:t>59</a:t>
            </a:fld>
            <a:endParaRPr lang="en-US"/>
          </a:p>
        </p:txBody>
      </p:sp>
    </p:spTree>
    <p:extLst>
      <p:ext uri="{BB962C8B-B14F-4D97-AF65-F5344CB8AC3E}">
        <p14:creationId xmlns:p14="http://schemas.microsoft.com/office/powerpoint/2010/main" val="173079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5FD5BD-79B5-CC4C-9436-B7CCA82F4EC8}" type="slidenum">
              <a:rPr lang="en-US" smtClean="0"/>
              <a:t>10</a:t>
            </a:fld>
            <a:endParaRPr lang="en-US"/>
          </a:p>
        </p:txBody>
      </p:sp>
    </p:spTree>
    <p:extLst>
      <p:ext uri="{BB962C8B-B14F-4D97-AF65-F5344CB8AC3E}">
        <p14:creationId xmlns:p14="http://schemas.microsoft.com/office/powerpoint/2010/main" val="1489606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conclusion, we have identified functionally related sets of genes that are concordantly overexpressed or </a:t>
            </a:r>
            <a:r>
              <a:rPr lang="en-US" sz="1200" kern="1200" dirty="0" err="1">
                <a:solidFill>
                  <a:schemeClr val="tx1"/>
                </a:solidFill>
                <a:effectLst/>
                <a:latin typeface="+mn-lt"/>
                <a:ea typeface="+mn-ea"/>
                <a:cs typeface="+mn-cs"/>
              </a:rPr>
              <a:t>underexpressed</a:t>
            </a:r>
            <a:r>
              <a:rPr lang="en-US" sz="1200" kern="1200" dirty="0">
                <a:solidFill>
                  <a:schemeClr val="tx1"/>
                </a:solidFill>
                <a:effectLst/>
                <a:latin typeface="+mn-lt"/>
                <a:ea typeface="+mn-ea"/>
                <a:cs typeface="+mn-cs"/>
              </a:rPr>
              <a:t> in the hippocampus and orbitofrontal cortex in schizophrenia, bipolar disorder, and major depression.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Many of the processes described by these gene sets--such as neuronal systems, </a:t>
            </a:r>
            <a:r>
              <a:rPr lang="en-US" sz="1200" kern="1200" dirty="0" err="1">
                <a:solidFill>
                  <a:schemeClr val="tx1"/>
                </a:solidFill>
                <a:effectLst/>
                <a:latin typeface="+mn-lt"/>
                <a:ea typeface="+mn-ea"/>
                <a:cs typeface="+mn-cs"/>
              </a:rPr>
              <a:t>GABAergic</a:t>
            </a:r>
            <a:r>
              <a:rPr lang="en-US" sz="1200" kern="1200" dirty="0">
                <a:solidFill>
                  <a:schemeClr val="tx1"/>
                </a:solidFill>
                <a:effectLst/>
                <a:latin typeface="+mn-lt"/>
                <a:ea typeface="+mn-ea"/>
                <a:cs typeface="+mn-cs"/>
              </a:rPr>
              <a:t> signaling, and adaptive immunity--have previously been implicated in at least one disorder, but we now provide evidence that expression of these genes is perturbed in all three disorders.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Our findings also highlight potential roles for mRNA processing and translation in schizophrenia, bipolar disorder, and major depression.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the future it would be interesting to reexamine GWAS results in the context of the concordantly regulated pathways that we have identified to see whether any of the polymorphisms that associate with multiple psychiatric disorders correlate with expression of these sets of genes.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 am also very interested to examine the causes of ribosomal overexpression and the potential effects on mRNA processing and translation.  In particular, mRNA processing functions such as nonsense mediated decay (which identifies and degrades transcripts with erroneous stop codons) may contribute to psychiatric disease.</a:t>
            </a:r>
          </a:p>
          <a:p>
            <a:endParaRPr lang="en-US" dirty="0"/>
          </a:p>
        </p:txBody>
      </p:sp>
      <p:sp>
        <p:nvSpPr>
          <p:cNvPr id="4" name="Slide Number Placeholder 3"/>
          <p:cNvSpPr>
            <a:spLocks noGrp="1"/>
          </p:cNvSpPr>
          <p:nvPr>
            <p:ph type="sldNum" sz="quarter" idx="10"/>
          </p:nvPr>
        </p:nvSpPr>
        <p:spPr/>
        <p:txBody>
          <a:bodyPr/>
          <a:lstStyle/>
          <a:p>
            <a:fld id="{6AB0CDF2-3589-E94C-8B4C-60E0E7A99889}" type="slidenum">
              <a:rPr lang="en-US" smtClean="0"/>
              <a:t>60</a:t>
            </a:fld>
            <a:endParaRPr lang="en-US"/>
          </a:p>
        </p:txBody>
      </p:sp>
    </p:spTree>
    <p:extLst>
      <p:ext uri="{BB962C8B-B14F-4D97-AF65-F5344CB8AC3E}">
        <p14:creationId xmlns:p14="http://schemas.microsoft.com/office/powerpoint/2010/main" val="3432006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4AC43C-0CD7-C044-B14D-A053A02C8010}" type="slidenum">
              <a:rPr lang="en-US" smtClean="0"/>
              <a:t>62</a:t>
            </a:fld>
            <a:endParaRPr lang="en-US"/>
          </a:p>
        </p:txBody>
      </p:sp>
    </p:spTree>
    <p:extLst>
      <p:ext uri="{BB962C8B-B14F-4D97-AF65-F5344CB8AC3E}">
        <p14:creationId xmlns:p14="http://schemas.microsoft.com/office/powerpoint/2010/main" val="21724338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4AC43C-0CD7-C044-B14D-A053A02C8010}" type="slidenum">
              <a:rPr lang="en-US" smtClean="0"/>
              <a:t>63</a:t>
            </a:fld>
            <a:endParaRPr lang="en-US"/>
          </a:p>
        </p:txBody>
      </p:sp>
    </p:spTree>
    <p:extLst>
      <p:ext uri="{BB962C8B-B14F-4D97-AF65-F5344CB8AC3E}">
        <p14:creationId xmlns:p14="http://schemas.microsoft.com/office/powerpoint/2010/main" val="12876266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4AC43C-0CD7-C044-B14D-A053A02C8010}" type="slidenum">
              <a:rPr lang="en-US" smtClean="0"/>
              <a:t>64</a:t>
            </a:fld>
            <a:endParaRPr lang="en-US"/>
          </a:p>
        </p:txBody>
      </p:sp>
    </p:spTree>
    <p:extLst>
      <p:ext uri="{BB962C8B-B14F-4D97-AF65-F5344CB8AC3E}">
        <p14:creationId xmlns:p14="http://schemas.microsoft.com/office/powerpoint/2010/main" val="10516660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4AC43C-0CD7-C044-B14D-A053A02C8010}" type="slidenum">
              <a:rPr lang="en-US" smtClean="0"/>
              <a:t>65</a:t>
            </a:fld>
            <a:endParaRPr lang="en-US"/>
          </a:p>
        </p:txBody>
      </p:sp>
    </p:spTree>
    <p:extLst>
      <p:ext uri="{BB962C8B-B14F-4D97-AF65-F5344CB8AC3E}">
        <p14:creationId xmlns:p14="http://schemas.microsoft.com/office/powerpoint/2010/main" val="2952379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4AC43C-0CD7-C044-B14D-A053A02C8010}" type="slidenum">
              <a:rPr lang="en-US" smtClean="0"/>
              <a:t>66</a:t>
            </a:fld>
            <a:endParaRPr lang="en-US"/>
          </a:p>
        </p:txBody>
      </p:sp>
    </p:spTree>
    <p:extLst>
      <p:ext uri="{BB962C8B-B14F-4D97-AF65-F5344CB8AC3E}">
        <p14:creationId xmlns:p14="http://schemas.microsoft.com/office/powerpoint/2010/main" val="52713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4AC43C-0CD7-C044-B14D-A053A02C8010}" type="slidenum">
              <a:rPr lang="en-US" smtClean="0"/>
              <a:t>69</a:t>
            </a:fld>
            <a:endParaRPr lang="en-US"/>
          </a:p>
        </p:txBody>
      </p:sp>
    </p:spTree>
    <p:extLst>
      <p:ext uri="{BB962C8B-B14F-4D97-AF65-F5344CB8AC3E}">
        <p14:creationId xmlns:p14="http://schemas.microsoft.com/office/powerpoint/2010/main" val="16993064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4AC43C-0CD7-C044-B14D-A053A02C8010}" type="slidenum">
              <a:rPr lang="en-US" smtClean="0"/>
              <a:t>72</a:t>
            </a:fld>
            <a:endParaRPr lang="en-US"/>
          </a:p>
        </p:txBody>
      </p:sp>
    </p:spTree>
    <p:extLst>
      <p:ext uri="{BB962C8B-B14F-4D97-AF65-F5344CB8AC3E}">
        <p14:creationId xmlns:p14="http://schemas.microsoft.com/office/powerpoint/2010/main" val="1305852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4AC43C-0CD7-C044-B14D-A053A02C8010}" type="slidenum">
              <a:rPr lang="en-US" smtClean="0"/>
              <a:t>74</a:t>
            </a:fld>
            <a:endParaRPr lang="en-US"/>
          </a:p>
        </p:txBody>
      </p:sp>
    </p:spTree>
    <p:extLst>
      <p:ext uri="{BB962C8B-B14F-4D97-AF65-F5344CB8AC3E}">
        <p14:creationId xmlns:p14="http://schemas.microsoft.com/office/powerpoint/2010/main" val="16193581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4AC43C-0CD7-C044-B14D-A053A02C8010}" type="slidenum">
              <a:rPr lang="en-US" smtClean="0"/>
              <a:t>75</a:t>
            </a:fld>
            <a:endParaRPr lang="en-US"/>
          </a:p>
        </p:txBody>
      </p:sp>
    </p:spTree>
    <p:extLst>
      <p:ext uri="{BB962C8B-B14F-4D97-AF65-F5344CB8AC3E}">
        <p14:creationId xmlns:p14="http://schemas.microsoft.com/office/powerpoint/2010/main" val="3568219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Overexpression of </a:t>
            </a:r>
            <a:r>
              <a:rPr lang="en-US" i="1" dirty="0" err="1"/>
              <a:t>Alu</a:t>
            </a:r>
            <a:r>
              <a:rPr lang="en-US" dirty="0"/>
              <a:t> (</a:t>
            </a:r>
            <a:r>
              <a:rPr lang="en-US" dirty="0" err="1"/>
              <a:t>retrotransposon</a:t>
            </a:r>
            <a:r>
              <a:rPr lang="en-US" dirty="0"/>
              <a:t>) RNA causes toxicity in age related macular degeneration</a:t>
            </a:r>
          </a:p>
          <a:p>
            <a:r>
              <a:rPr lang="en-US" dirty="0"/>
              <a:t>Expression of HERV-W altered in schizophrenia, bipolar disorder, and depression</a:t>
            </a:r>
          </a:p>
          <a:p>
            <a:endParaRPr lang="en-US" dirty="0"/>
          </a:p>
        </p:txBody>
      </p:sp>
      <p:sp>
        <p:nvSpPr>
          <p:cNvPr id="4" name="Slide Number Placeholder 3"/>
          <p:cNvSpPr>
            <a:spLocks noGrp="1"/>
          </p:cNvSpPr>
          <p:nvPr>
            <p:ph type="sldNum" sz="quarter" idx="10"/>
          </p:nvPr>
        </p:nvSpPr>
        <p:spPr/>
        <p:txBody>
          <a:bodyPr/>
          <a:lstStyle/>
          <a:p>
            <a:fld id="{D90A801B-29E7-9C4B-ACC1-5B24105FCC44}" type="slidenum">
              <a:rPr lang="en-US" smtClean="0"/>
              <a:pPr/>
              <a:t>16</a:t>
            </a:fld>
            <a:endParaRPr lang="en-US"/>
          </a:p>
        </p:txBody>
      </p:sp>
    </p:spTree>
    <p:extLst>
      <p:ext uri="{BB962C8B-B14F-4D97-AF65-F5344CB8AC3E}">
        <p14:creationId xmlns:p14="http://schemas.microsoft.com/office/powerpoint/2010/main" val="16875077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4AC43C-0CD7-C044-B14D-A053A02C8010}" type="slidenum">
              <a:rPr lang="en-US" smtClean="0"/>
              <a:t>76</a:t>
            </a:fld>
            <a:endParaRPr lang="en-US"/>
          </a:p>
        </p:txBody>
      </p:sp>
    </p:spTree>
    <p:extLst>
      <p:ext uri="{BB962C8B-B14F-4D97-AF65-F5344CB8AC3E}">
        <p14:creationId xmlns:p14="http://schemas.microsoft.com/office/powerpoint/2010/main" val="516976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Exons</a:t>
            </a:r>
            <a:r>
              <a:rPr lang="en-US" dirty="0"/>
              <a:t>: ~1.5 % of Genome</a:t>
            </a:r>
          </a:p>
          <a:p>
            <a:r>
              <a:rPr lang="en-US" dirty="0" err="1"/>
              <a:t>Introns</a:t>
            </a:r>
            <a:r>
              <a:rPr lang="en-US" dirty="0"/>
              <a:t>: ~ 5% of Genome</a:t>
            </a:r>
          </a:p>
          <a:p>
            <a:r>
              <a:rPr lang="en-US" dirty="0"/>
              <a:t>Most of Genome is </a:t>
            </a:r>
            <a:r>
              <a:rPr lang="en-US" dirty="0" err="1"/>
              <a:t>Intergenic</a:t>
            </a:r>
            <a:endParaRPr lang="en-US" dirty="0"/>
          </a:p>
          <a:p>
            <a:r>
              <a:rPr lang="en-US" dirty="0"/>
              <a:t>Majority of GWAS hits are in </a:t>
            </a:r>
            <a:r>
              <a:rPr lang="en-US" dirty="0" err="1"/>
              <a:t>intergenic</a:t>
            </a:r>
            <a:r>
              <a:rPr lang="en-US" dirty="0"/>
              <a:t> regions</a:t>
            </a:r>
          </a:p>
        </p:txBody>
      </p:sp>
      <p:sp>
        <p:nvSpPr>
          <p:cNvPr id="4" name="Slide Number Placeholder 3"/>
          <p:cNvSpPr>
            <a:spLocks noGrp="1"/>
          </p:cNvSpPr>
          <p:nvPr>
            <p:ph type="sldNum" sz="quarter" idx="10"/>
          </p:nvPr>
        </p:nvSpPr>
        <p:spPr/>
        <p:txBody>
          <a:bodyPr/>
          <a:lstStyle/>
          <a:p>
            <a:fld id="{122C07BA-5CBB-0C44-986C-BCA91EC12411}" type="slidenum">
              <a:rPr lang="en-US" smtClean="0"/>
              <a:pPr/>
              <a:t>20</a:t>
            </a:fld>
            <a:endParaRPr lang="en-US"/>
          </a:p>
        </p:txBody>
      </p:sp>
    </p:spTree>
    <p:extLst>
      <p:ext uri="{BB962C8B-B14F-4D97-AF65-F5344CB8AC3E}">
        <p14:creationId xmlns:p14="http://schemas.microsoft.com/office/powerpoint/2010/main" val="3035672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majority of schizophrenia GWAS hits are far from annotated genes, so we were interested to see expression from more than 10,000 </a:t>
            </a:r>
            <a:r>
              <a:rPr lang="en-US" baseline="0" dirty="0" err="1"/>
              <a:t>intergenic</a:t>
            </a:r>
            <a:r>
              <a:rPr lang="en-US" baseline="0" dirty="0"/>
              <a:t> repeats.  Around 1/3 of the differentially expressed repeats were in </a:t>
            </a:r>
            <a:r>
              <a:rPr lang="en-US" baseline="0" dirty="0" err="1"/>
              <a:t>intergenic</a:t>
            </a:r>
            <a:r>
              <a:rPr lang="en-US" baseline="0" dirty="0"/>
              <a:t> regions</a:t>
            </a:r>
            <a:endParaRPr lang="en-US" dirty="0"/>
          </a:p>
          <a:p>
            <a:endParaRPr lang="en-US" dirty="0"/>
          </a:p>
          <a:p>
            <a:r>
              <a:rPr lang="en-US" dirty="0" err="1"/>
              <a:t>Exons</a:t>
            </a:r>
            <a:r>
              <a:rPr lang="en-US" dirty="0"/>
              <a:t>: ~1.5 % of Genome</a:t>
            </a:r>
          </a:p>
          <a:p>
            <a:r>
              <a:rPr lang="en-US" dirty="0" err="1"/>
              <a:t>Introns</a:t>
            </a:r>
            <a:r>
              <a:rPr lang="en-US" dirty="0"/>
              <a:t>: ~ 5% of Genome</a:t>
            </a:r>
          </a:p>
          <a:p>
            <a:r>
              <a:rPr lang="en-US" dirty="0"/>
              <a:t>Most of Genome is </a:t>
            </a:r>
            <a:r>
              <a:rPr lang="en-US" dirty="0" err="1"/>
              <a:t>Intergenic</a:t>
            </a:r>
            <a:endParaRPr lang="en-US" dirty="0"/>
          </a:p>
          <a:p>
            <a:r>
              <a:rPr lang="en-US" dirty="0"/>
              <a:t>Majority of GWAS hits are in </a:t>
            </a:r>
            <a:r>
              <a:rPr lang="en-US" dirty="0" err="1"/>
              <a:t>intergenic</a:t>
            </a:r>
            <a:r>
              <a:rPr lang="en-US" dirty="0"/>
              <a:t> regions</a:t>
            </a:r>
          </a:p>
        </p:txBody>
      </p:sp>
      <p:sp>
        <p:nvSpPr>
          <p:cNvPr id="4" name="Slide Number Placeholder 3"/>
          <p:cNvSpPr>
            <a:spLocks noGrp="1"/>
          </p:cNvSpPr>
          <p:nvPr>
            <p:ph type="sldNum" sz="quarter" idx="10"/>
          </p:nvPr>
        </p:nvSpPr>
        <p:spPr/>
        <p:txBody>
          <a:bodyPr/>
          <a:lstStyle/>
          <a:p>
            <a:fld id="{122C07BA-5CBB-0C44-986C-BCA91EC12411}" type="slidenum">
              <a:rPr lang="en-US" smtClean="0"/>
              <a:pPr/>
              <a:t>21</a:t>
            </a:fld>
            <a:endParaRPr lang="en-US"/>
          </a:p>
        </p:txBody>
      </p:sp>
    </p:spTree>
    <p:extLst>
      <p:ext uri="{BB962C8B-B14F-4D97-AF65-F5344CB8AC3E}">
        <p14:creationId xmlns:p14="http://schemas.microsoft.com/office/powerpoint/2010/main" val="1109343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majority of expressed repeats were transcribed in the sense direction within </a:t>
            </a:r>
            <a:r>
              <a:rPr lang="en-US" baseline="0" dirty="0" err="1"/>
              <a:t>exons</a:t>
            </a:r>
            <a:r>
              <a:rPr lang="en-US" baseline="0" dirty="0"/>
              <a:t> or </a:t>
            </a:r>
            <a:r>
              <a:rPr lang="en-US" baseline="0" dirty="0" err="1"/>
              <a:t>introns</a:t>
            </a:r>
            <a:r>
              <a:rPr lang="en-US" baseline="0" dirty="0"/>
              <a:t>. Since </a:t>
            </a:r>
            <a:r>
              <a:rPr lang="en-US" baseline="0" dirty="0" err="1"/>
              <a:t>introns</a:t>
            </a:r>
            <a:r>
              <a:rPr lang="en-US" baseline="0" dirty="0"/>
              <a:t> are immediately spliced out and degraded, sequencing reads aligning to </a:t>
            </a:r>
            <a:r>
              <a:rPr lang="en-US" baseline="0" dirty="0" err="1"/>
              <a:t>intronic</a:t>
            </a:r>
            <a:r>
              <a:rPr lang="en-US" baseline="0" dirty="0"/>
              <a:t> repeat elements are especially interesting, since they suggest that these repeats may be retained part of the final gene product or as transcribed as independent transcript.</a:t>
            </a:r>
            <a:endParaRPr lang="en-US" dirty="0"/>
          </a:p>
          <a:p>
            <a:endParaRPr lang="en-US" dirty="0"/>
          </a:p>
          <a:p>
            <a:r>
              <a:rPr lang="en-US" dirty="0" err="1"/>
              <a:t>Exons</a:t>
            </a:r>
            <a:r>
              <a:rPr lang="en-US" dirty="0"/>
              <a:t>: ~1.5 % of Genome</a:t>
            </a:r>
          </a:p>
          <a:p>
            <a:r>
              <a:rPr lang="en-US" dirty="0" err="1"/>
              <a:t>Introns</a:t>
            </a:r>
            <a:r>
              <a:rPr lang="en-US" dirty="0"/>
              <a:t>: ~ 5% of Genome</a:t>
            </a:r>
          </a:p>
          <a:p>
            <a:r>
              <a:rPr lang="en-US" dirty="0"/>
              <a:t>Most of Genome is </a:t>
            </a:r>
            <a:r>
              <a:rPr lang="en-US" dirty="0" err="1"/>
              <a:t>Intergenic</a:t>
            </a:r>
            <a:endParaRPr lang="en-US" dirty="0"/>
          </a:p>
          <a:p>
            <a:r>
              <a:rPr lang="en-US" dirty="0"/>
              <a:t>Majority of GWAS hits are in </a:t>
            </a:r>
            <a:r>
              <a:rPr lang="en-US" dirty="0" err="1"/>
              <a:t>intergenic</a:t>
            </a:r>
            <a:r>
              <a:rPr lang="en-US" dirty="0"/>
              <a:t> regions</a:t>
            </a:r>
          </a:p>
        </p:txBody>
      </p:sp>
      <p:sp>
        <p:nvSpPr>
          <p:cNvPr id="4" name="Slide Number Placeholder 3"/>
          <p:cNvSpPr>
            <a:spLocks noGrp="1"/>
          </p:cNvSpPr>
          <p:nvPr>
            <p:ph type="sldNum" sz="quarter" idx="10"/>
          </p:nvPr>
        </p:nvSpPr>
        <p:spPr/>
        <p:txBody>
          <a:bodyPr/>
          <a:lstStyle/>
          <a:p>
            <a:fld id="{122C07BA-5CBB-0C44-986C-BCA91EC12411}" type="slidenum">
              <a:rPr lang="en-US" smtClean="0"/>
              <a:pPr/>
              <a:t>22</a:t>
            </a:fld>
            <a:endParaRPr lang="en-US"/>
          </a:p>
        </p:txBody>
      </p:sp>
    </p:spTree>
    <p:extLst>
      <p:ext uri="{BB962C8B-B14F-4D97-AF65-F5344CB8AC3E}">
        <p14:creationId xmlns:p14="http://schemas.microsoft.com/office/powerpoint/2010/main" val="4198796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conclusion, we have identified functionally related sets of genes that are concordantly overexpressed or </a:t>
            </a:r>
            <a:r>
              <a:rPr lang="en-US" sz="1200" kern="1200" dirty="0" err="1">
                <a:solidFill>
                  <a:schemeClr val="tx1"/>
                </a:solidFill>
                <a:effectLst/>
                <a:latin typeface="+mn-lt"/>
                <a:ea typeface="+mn-ea"/>
                <a:cs typeface="+mn-cs"/>
              </a:rPr>
              <a:t>underexpressed</a:t>
            </a:r>
            <a:r>
              <a:rPr lang="en-US" sz="1200" kern="1200" dirty="0">
                <a:solidFill>
                  <a:schemeClr val="tx1"/>
                </a:solidFill>
                <a:effectLst/>
                <a:latin typeface="+mn-lt"/>
                <a:ea typeface="+mn-ea"/>
                <a:cs typeface="+mn-cs"/>
              </a:rPr>
              <a:t> in the hippocampus and orbitofrontal cortex in schizophrenia, bipolar disorder, and major depression.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Many of the processes described by these gene sets--such as neuronal systems, </a:t>
            </a:r>
            <a:r>
              <a:rPr lang="en-US" sz="1200" kern="1200" dirty="0" err="1">
                <a:solidFill>
                  <a:schemeClr val="tx1"/>
                </a:solidFill>
                <a:effectLst/>
                <a:latin typeface="+mn-lt"/>
                <a:ea typeface="+mn-ea"/>
                <a:cs typeface="+mn-cs"/>
              </a:rPr>
              <a:t>GABAergic</a:t>
            </a:r>
            <a:r>
              <a:rPr lang="en-US" sz="1200" kern="1200" dirty="0">
                <a:solidFill>
                  <a:schemeClr val="tx1"/>
                </a:solidFill>
                <a:effectLst/>
                <a:latin typeface="+mn-lt"/>
                <a:ea typeface="+mn-ea"/>
                <a:cs typeface="+mn-cs"/>
              </a:rPr>
              <a:t> signaling, and adaptive immunity--have previously been implicated in at least one disorder, but we now provide evidence that expression of these genes is perturbed in all three disorders.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Our findings also highlight potential roles for mRNA processing and translation in schizophrenia, bipolar disorder, and major depression.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the future it would be interesting to reexamine GWAS results in the context of the concordantly regulated pathways that we have identified to see whether any of the polymorphisms that associate with multiple psychiatric disorders correlate with expression of these sets of genes.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 am also very interested to examine the causes of ribosomal overexpression and the potential effects on mRNA processing and translation.  In particular, mRNA processing functions such as nonsense mediated decay (which identifies and degrades transcripts with erroneous stop codons) may contribute to psychiatric disease.</a:t>
            </a:r>
          </a:p>
          <a:p>
            <a:endParaRPr lang="en-US" dirty="0"/>
          </a:p>
        </p:txBody>
      </p:sp>
      <p:sp>
        <p:nvSpPr>
          <p:cNvPr id="4" name="Slide Number Placeholder 3"/>
          <p:cNvSpPr>
            <a:spLocks noGrp="1"/>
          </p:cNvSpPr>
          <p:nvPr>
            <p:ph type="sldNum" sz="quarter" idx="10"/>
          </p:nvPr>
        </p:nvSpPr>
        <p:spPr/>
        <p:txBody>
          <a:bodyPr/>
          <a:lstStyle/>
          <a:p>
            <a:fld id="{6AB0CDF2-3589-E94C-8B4C-60E0E7A99889}" type="slidenum">
              <a:rPr lang="en-US" smtClean="0"/>
              <a:t>34</a:t>
            </a:fld>
            <a:endParaRPr lang="en-US"/>
          </a:p>
        </p:txBody>
      </p:sp>
    </p:spTree>
    <p:extLst>
      <p:ext uri="{BB962C8B-B14F-4D97-AF65-F5344CB8AC3E}">
        <p14:creationId xmlns:p14="http://schemas.microsoft.com/office/powerpoint/2010/main" val="1748618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conclusion, we have identified functionally related sets of genes that are concordantly overexpressed or </a:t>
            </a:r>
            <a:r>
              <a:rPr lang="en-US" sz="1200" kern="1200" dirty="0" err="1">
                <a:solidFill>
                  <a:schemeClr val="tx1"/>
                </a:solidFill>
                <a:effectLst/>
                <a:latin typeface="+mn-lt"/>
                <a:ea typeface="+mn-ea"/>
                <a:cs typeface="+mn-cs"/>
              </a:rPr>
              <a:t>underexpressed</a:t>
            </a:r>
            <a:r>
              <a:rPr lang="en-US" sz="1200" kern="1200" dirty="0">
                <a:solidFill>
                  <a:schemeClr val="tx1"/>
                </a:solidFill>
                <a:effectLst/>
                <a:latin typeface="+mn-lt"/>
                <a:ea typeface="+mn-ea"/>
                <a:cs typeface="+mn-cs"/>
              </a:rPr>
              <a:t> in the hippocampus and orbitofrontal cortex in schizophrenia, bipolar disorder, and major depression.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Many of the processes described by these gene sets--such as neuronal systems, </a:t>
            </a:r>
            <a:r>
              <a:rPr lang="en-US" sz="1200" kern="1200" dirty="0" err="1">
                <a:solidFill>
                  <a:schemeClr val="tx1"/>
                </a:solidFill>
                <a:effectLst/>
                <a:latin typeface="+mn-lt"/>
                <a:ea typeface="+mn-ea"/>
                <a:cs typeface="+mn-cs"/>
              </a:rPr>
              <a:t>GABAergic</a:t>
            </a:r>
            <a:r>
              <a:rPr lang="en-US" sz="1200" kern="1200" dirty="0">
                <a:solidFill>
                  <a:schemeClr val="tx1"/>
                </a:solidFill>
                <a:effectLst/>
                <a:latin typeface="+mn-lt"/>
                <a:ea typeface="+mn-ea"/>
                <a:cs typeface="+mn-cs"/>
              </a:rPr>
              <a:t> signaling, and adaptive immunity--have previously been implicated in at least one disorder, but we now provide evidence that expression of these genes is perturbed in all three disorders.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Our findings also highlight potential roles for mRNA processing and translation in schizophrenia, bipolar disorder, and major depression.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the future it would be interesting to reexamine GWAS results in the context of the concordantly regulated pathways that we have identified to see whether any of the polymorphisms that associate with multiple psychiatric disorders correlate with expression of these sets of genes.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 am also very interested to examine the causes of ribosomal overexpression and the potential effects on mRNA processing and translation.  In particular, mRNA processing functions such as nonsense mediated decay (which identifies and degrades transcripts with erroneous stop codons) may contribute to psychiatric disease.</a:t>
            </a:r>
          </a:p>
          <a:p>
            <a:endParaRPr lang="en-US" dirty="0"/>
          </a:p>
        </p:txBody>
      </p:sp>
      <p:sp>
        <p:nvSpPr>
          <p:cNvPr id="4" name="Slide Number Placeholder 3"/>
          <p:cNvSpPr>
            <a:spLocks noGrp="1"/>
          </p:cNvSpPr>
          <p:nvPr>
            <p:ph type="sldNum" sz="quarter" idx="10"/>
          </p:nvPr>
        </p:nvSpPr>
        <p:spPr/>
        <p:txBody>
          <a:bodyPr/>
          <a:lstStyle/>
          <a:p>
            <a:fld id="{6AB0CDF2-3589-E94C-8B4C-60E0E7A99889}" type="slidenum">
              <a:rPr lang="en-US" smtClean="0"/>
              <a:t>35</a:t>
            </a:fld>
            <a:endParaRPr lang="en-US"/>
          </a:p>
        </p:txBody>
      </p:sp>
    </p:spTree>
    <p:extLst>
      <p:ext uri="{BB962C8B-B14F-4D97-AF65-F5344CB8AC3E}">
        <p14:creationId xmlns:p14="http://schemas.microsoft.com/office/powerpoint/2010/main" val="1974992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8F007-A1EB-CA4D-B8EB-8E960A3DF5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49B5CB-4A5F-C94D-9CB5-06CF116685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3CEAEB-4797-5941-90E0-7552054AA8C8}"/>
              </a:ext>
            </a:extLst>
          </p:cNvPr>
          <p:cNvSpPr>
            <a:spLocks noGrp="1"/>
          </p:cNvSpPr>
          <p:nvPr>
            <p:ph type="dt" sz="half" idx="10"/>
          </p:nvPr>
        </p:nvSpPr>
        <p:spPr/>
        <p:txBody>
          <a:bodyPr/>
          <a:lstStyle/>
          <a:p>
            <a:fld id="{F834BBF8-92E8-5C43-BB64-46B5AF9817E6}" type="datetimeFigureOut">
              <a:rPr lang="en-US" smtClean="0"/>
              <a:t>11/2/21</a:t>
            </a:fld>
            <a:endParaRPr lang="en-US"/>
          </a:p>
        </p:txBody>
      </p:sp>
      <p:sp>
        <p:nvSpPr>
          <p:cNvPr id="5" name="Footer Placeholder 4">
            <a:extLst>
              <a:ext uri="{FF2B5EF4-FFF2-40B4-BE49-F238E27FC236}">
                <a16:creationId xmlns:a16="http://schemas.microsoft.com/office/drawing/2014/main" id="{F60736EB-BDA5-3E45-9F0C-29B64B343F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D056CF-0001-F249-B2E5-5908B66BBE34}"/>
              </a:ext>
            </a:extLst>
          </p:cNvPr>
          <p:cNvSpPr>
            <a:spLocks noGrp="1"/>
          </p:cNvSpPr>
          <p:nvPr>
            <p:ph type="sldNum" sz="quarter" idx="12"/>
          </p:nvPr>
        </p:nvSpPr>
        <p:spPr/>
        <p:txBody>
          <a:bodyPr/>
          <a:lstStyle/>
          <a:p>
            <a:fld id="{B90E35D7-0E6C-AB43-B07C-D4B607CE8A1B}" type="slidenum">
              <a:rPr lang="en-US" smtClean="0"/>
              <a:t>‹#›</a:t>
            </a:fld>
            <a:endParaRPr lang="en-US"/>
          </a:p>
        </p:txBody>
      </p:sp>
    </p:spTree>
    <p:extLst>
      <p:ext uri="{BB962C8B-B14F-4D97-AF65-F5344CB8AC3E}">
        <p14:creationId xmlns:p14="http://schemas.microsoft.com/office/powerpoint/2010/main" val="96344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CCAAC-EE78-324A-8ED6-FD4FA5F96E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25A60A-587A-5048-95D7-D5E9A8FE076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E2011A-B90F-1A48-9853-149DC7A3E127}"/>
              </a:ext>
            </a:extLst>
          </p:cNvPr>
          <p:cNvSpPr>
            <a:spLocks noGrp="1"/>
          </p:cNvSpPr>
          <p:nvPr>
            <p:ph type="dt" sz="half" idx="10"/>
          </p:nvPr>
        </p:nvSpPr>
        <p:spPr/>
        <p:txBody>
          <a:bodyPr/>
          <a:lstStyle/>
          <a:p>
            <a:fld id="{F834BBF8-92E8-5C43-BB64-46B5AF9817E6}" type="datetimeFigureOut">
              <a:rPr lang="en-US" smtClean="0"/>
              <a:t>11/2/21</a:t>
            </a:fld>
            <a:endParaRPr lang="en-US"/>
          </a:p>
        </p:txBody>
      </p:sp>
      <p:sp>
        <p:nvSpPr>
          <p:cNvPr id="5" name="Footer Placeholder 4">
            <a:extLst>
              <a:ext uri="{FF2B5EF4-FFF2-40B4-BE49-F238E27FC236}">
                <a16:creationId xmlns:a16="http://schemas.microsoft.com/office/drawing/2014/main" id="{065B3D08-CCB5-9F44-8B90-A37E3965AA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27B7F5-2B0D-C84A-9112-AFFF92A6E824}"/>
              </a:ext>
            </a:extLst>
          </p:cNvPr>
          <p:cNvSpPr>
            <a:spLocks noGrp="1"/>
          </p:cNvSpPr>
          <p:nvPr>
            <p:ph type="sldNum" sz="quarter" idx="12"/>
          </p:nvPr>
        </p:nvSpPr>
        <p:spPr/>
        <p:txBody>
          <a:bodyPr/>
          <a:lstStyle/>
          <a:p>
            <a:fld id="{B90E35D7-0E6C-AB43-B07C-D4B607CE8A1B}" type="slidenum">
              <a:rPr lang="en-US" smtClean="0"/>
              <a:t>‹#›</a:t>
            </a:fld>
            <a:endParaRPr lang="en-US"/>
          </a:p>
        </p:txBody>
      </p:sp>
    </p:spTree>
    <p:extLst>
      <p:ext uri="{BB962C8B-B14F-4D97-AF65-F5344CB8AC3E}">
        <p14:creationId xmlns:p14="http://schemas.microsoft.com/office/powerpoint/2010/main" val="2664684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DC1249-6268-C446-B428-646E69690F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FEDAEF-6BED-B149-AFE4-51A685CF571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048B7A-836D-DA4E-88EB-77575B1E3970}"/>
              </a:ext>
            </a:extLst>
          </p:cNvPr>
          <p:cNvSpPr>
            <a:spLocks noGrp="1"/>
          </p:cNvSpPr>
          <p:nvPr>
            <p:ph type="dt" sz="half" idx="10"/>
          </p:nvPr>
        </p:nvSpPr>
        <p:spPr/>
        <p:txBody>
          <a:bodyPr/>
          <a:lstStyle/>
          <a:p>
            <a:fld id="{F834BBF8-92E8-5C43-BB64-46B5AF9817E6}" type="datetimeFigureOut">
              <a:rPr lang="en-US" smtClean="0"/>
              <a:t>11/2/21</a:t>
            </a:fld>
            <a:endParaRPr lang="en-US"/>
          </a:p>
        </p:txBody>
      </p:sp>
      <p:sp>
        <p:nvSpPr>
          <p:cNvPr id="5" name="Footer Placeholder 4">
            <a:extLst>
              <a:ext uri="{FF2B5EF4-FFF2-40B4-BE49-F238E27FC236}">
                <a16:creationId xmlns:a16="http://schemas.microsoft.com/office/drawing/2014/main" id="{9B299647-A0B0-D246-B7E7-A5CED0D5EC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34D55A-9630-6843-A986-1A53893322C9}"/>
              </a:ext>
            </a:extLst>
          </p:cNvPr>
          <p:cNvSpPr>
            <a:spLocks noGrp="1"/>
          </p:cNvSpPr>
          <p:nvPr>
            <p:ph type="sldNum" sz="quarter" idx="12"/>
          </p:nvPr>
        </p:nvSpPr>
        <p:spPr/>
        <p:txBody>
          <a:bodyPr/>
          <a:lstStyle/>
          <a:p>
            <a:fld id="{B90E35D7-0E6C-AB43-B07C-D4B607CE8A1B}" type="slidenum">
              <a:rPr lang="en-US" smtClean="0"/>
              <a:t>‹#›</a:t>
            </a:fld>
            <a:endParaRPr lang="en-US"/>
          </a:p>
        </p:txBody>
      </p:sp>
    </p:spTree>
    <p:extLst>
      <p:ext uri="{BB962C8B-B14F-4D97-AF65-F5344CB8AC3E}">
        <p14:creationId xmlns:p14="http://schemas.microsoft.com/office/powerpoint/2010/main" val="2159601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4B26B-456C-F848-B0C5-B6563E325A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72DE06-834E-9C4C-997D-732FEE2A6E1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04411F-ACD9-844D-AE09-80FDF3F399C2}"/>
              </a:ext>
            </a:extLst>
          </p:cNvPr>
          <p:cNvSpPr>
            <a:spLocks noGrp="1"/>
          </p:cNvSpPr>
          <p:nvPr>
            <p:ph type="dt" sz="half" idx="10"/>
          </p:nvPr>
        </p:nvSpPr>
        <p:spPr/>
        <p:txBody>
          <a:bodyPr/>
          <a:lstStyle/>
          <a:p>
            <a:fld id="{F834BBF8-92E8-5C43-BB64-46B5AF9817E6}" type="datetimeFigureOut">
              <a:rPr lang="en-US" smtClean="0"/>
              <a:t>11/2/21</a:t>
            </a:fld>
            <a:endParaRPr lang="en-US"/>
          </a:p>
        </p:txBody>
      </p:sp>
      <p:sp>
        <p:nvSpPr>
          <p:cNvPr id="5" name="Footer Placeholder 4">
            <a:extLst>
              <a:ext uri="{FF2B5EF4-FFF2-40B4-BE49-F238E27FC236}">
                <a16:creationId xmlns:a16="http://schemas.microsoft.com/office/drawing/2014/main" id="{F6C537B2-DA28-8C49-BF79-DABE6AECE4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B9645-0686-6040-A721-5CED0FD4DBF7}"/>
              </a:ext>
            </a:extLst>
          </p:cNvPr>
          <p:cNvSpPr>
            <a:spLocks noGrp="1"/>
          </p:cNvSpPr>
          <p:nvPr>
            <p:ph type="sldNum" sz="quarter" idx="12"/>
          </p:nvPr>
        </p:nvSpPr>
        <p:spPr/>
        <p:txBody>
          <a:bodyPr/>
          <a:lstStyle/>
          <a:p>
            <a:fld id="{B90E35D7-0E6C-AB43-B07C-D4B607CE8A1B}" type="slidenum">
              <a:rPr lang="en-US" smtClean="0"/>
              <a:t>‹#›</a:t>
            </a:fld>
            <a:endParaRPr lang="en-US"/>
          </a:p>
        </p:txBody>
      </p:sp>
    </p:spTree>
    <p:extLst>
      <p:ext uri="{BB962C8B-B14F-4D97-AF65-F5344CB8AC3E}">
        <p14:creationId xmlns:p14="http://schemas.microsoft.com/office/powerpoint/2010/main" val="2639265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B463-E8E3-3B41-8F4A-B19F25AAD2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C8F328-E864-7A45-8F18-DB63D12D8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2CFD1A-C151-0F41-86F2-90D06E8B4F59}"/>
              </a:ext>
            </a:extLst>
          </p:cNvPr>
          <p:cNvSpPr>
            <a:spLocks noGrp="1"/>
          </p:cNvSpPr>
          <p:nvPr>
            <p:ph type="dt" sz="half" idx="10"/>
          </p:nvPr>
        </p:nvSpPr>
        <p:spPr/>
        <p:txBody>
          <a:bodyPr/>
          <a:lstStyle/>
          <a:p>
            <a:fld id="{F834BBF8-92E8-5C43-BB64-46B5AF9817E6}" type="datetimeFigureOut">
              <a:rPr lang="en-US" smtClean="0"/>
              <a:t>11/2/21</a:t>
            </a:fld>
            <a:endParaRPr lang="en-US"/>
          </a:p>
        </p:txBody>
      </p:sp>
      <p:sp>
        <p:nvSpPr>
          <p:cNvPr id="5" name="Footer Placeholder 4">
            <a:extLst>
              <a:ext uri="{FF2B5EF4-FFF2-40B4-BE49-F238E27FC236}">
                <a16:creationId xmlns:a16="http://schemas.microsoft.com/office/drawing/2014/main" id="{D4040D5C-56A3-B14D-9F19-958B66142E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295930-ACA6-D04D-879B-41FBA356132D}"/>
              </a:ext>
            </a:extLst>
          </p:cNvPr>
          <p:cNvSpPr>
            <a:spLocks noGrp="1"/>
          </p:cNvSpPr>
          <p:nvPr>
            <p:ph type="sldNum" sz="quarter" idx="12"/>
          </p:nvPr>
        </p:nvSpPr>
        <p:spPr/>
        <p:txBody>
          <a:bodyPr/>
          <a:lstStyle/>
          <a:p>
            <a:fld id="{B90E35D7-0E6C-AB43-B07C-D4B607CE8A1B}" type="slidenum">
              <a:rPr lang="en-US" smtClean="0"/>
              <a:t>‹#›</a:t>
            </a:fld>
            <a:endParaRPr lang="en-US"/>
          </a:p>
        </p:txBody>
      </p:sp>
    </p:spTree>
    <p:extLst>
      <p:ext uri="{BB962C8B-B14F-4D97-AF65-F5344CB8AC3E}">
        <p14:creationId xmlns:p14="http://schemas.microsoft.com/office/powerpoint/2010/main" val="3512987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F1267-0C09-1C44-9A69-1A6F8CFF33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9EF7B4-EB5D-D645-8F89-45C1B597264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143BF-FAC4-F142-8945-A6AE6A24566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81787A-74E0-4046-BF1C-F2B6E98B5CA2}"/>
              </a:ext>
            </a:extLst>
          </p:cNvPr>
          <p:cNvSpPr>
            <a:spLocks noGrp="1"/>
          </p:cNvSpPr>
          <p:nvPr>
            <p:ph type="dt" sz="half" idx="10"/>
          </p:nvPr>
        </p:nvSpPr>
        <p:spPr/>
        <p:txBody>
          <a:bodyPr/>
          <a:lstStyle/>
          <a:p>
            <a:fld id="{F834BBF8-92E8-5C43-BB64-46B5AF9817E6}" type="datetimeFigureOut">
              <a:rPr lang="en-US" smtClean="0"/>
              <a:t>11/2/21</a:t>
            </a:fld>
            <a:endParaRPr lang="en-US"/>
          </a:p>
        </p:txBody>
      </p:sp>
      <p:sp>
        <p:nvSpPr>
          <p:cNvPr id="6" name="Footer Placeholder 5">
            <a:extLst>
              <a:ext uri="{FF2B5EF4-FFF2-40B4-BE49-F238E27FC236}">
                <a16:creationId xmlns:a16="http://schemas.microsoft.com/office/drawing/2014/main" id="{60815E8F-2D68-2E4E-A55C-AA2BFC133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4EFA9-F561-7645-9C6E-A3E8473BFA90}"/>
              </a:ext>
            </a:extLst>
          </p:cNvPr>
          <p:cNvSpPr>
            <a:spLocks noGrp="1"/>
          </p:cNvSpPr>
          <p:nvPr>
            <p:ph type="sldNum" sz="quarter" idx="12"/>
          </p:nvPr>
        </p:nvSpPr>
        <p:spPr/>
        <p:txBody>
          <a:bodyPr/>
          <a:lstStyle/>
          <a:p>
            <a:fld id="{B90E35D7-0E6C-AB43-B07C-D4B607CE8A1B}" type="slidenum">
              <a:rPr lang="en-US" smtClean="0"/>
              <a:t>‹#›</a:t>
            </a:fld>
            <a:endParaRPr lang="en-US"/>
          </a:p>
        </p:txBody>
      </p:sp>
    </p:spTree>
    <p:extLst>
      <p:ext uri="{BB962C8B-B14F-4D97-AF65-F5344CB8AC3E}">
        <p14:creationId xmlns:p14="http://schemas.microsoft.com/office/powerpoint/2010/main" val="254011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60E41-8521-1249-B2A5-4A1C47529EF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46E8B0-A7DA-EF4A-A110-C2B6FA8A1E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0AD0FAD-BCDC-BC48-BDCA-45D570062D9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9BE07F-AC35-B245-9E30-E7A13E50E1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A47EFC7-E80F-F445-B0E6-A71EC1040EB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33B301-C122-AE4D-BB73-15CC45CAC280}"/>
              </a:ext>
            </a:extLst>
          </p:cNvPr>
          <p:cNvSpPr>
            <a:spLocks noGrp="1"/>
          </p:cNvSpPr>
          <p:nvPr>
            <p:ph type="dt" sz="half" idx="10"/>
          </p:nvPr>
        </p:nvSpPr>
        <p:spPr/>
        <p:txBody>
          <a:bodyPr/>
          <a:lstStyle/>
          <a:p>
            <a:fld id="{F834BBF8-92E8-5C43-BB64-46B5AF9817E6}" type="datetimeFigureOut">
              <a:rPr lang="en-US" smtClean="0"/>
              <a:t>11/2/21</a:t>
            </a:fld>
            <a:endParaRPr lang="en-US"/>
          </a:p>
        </p:txBody>
      </p:sp>
      <p:sp>
        <p:nvSpPr>
          <p:cNvPr id="8" name="Footer Placeholder 7">
            <a:extLst>
              <a:ext uri="{FF2B5EF4-FFF2-40B4-BE49-F238E27FC236}">
                <a16:creationId xmlns:a16="http://schemas.microsoft.com/office/drawing/2014/main" id="{35A29A96-1BAA-5341-84CE-519CEA0C77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61F1CE-1A3D-8C4D-8C14-3FF43DA4F319}"/>
              </a:ext>
            </a:extLst>
          </p:cNvPr>
          <p:cNvSpPr>
            <a:spLocks noGrp="1"/>
          </p:cNvSpPr>
          <p:nvPr>
            <p:ph type="sldNum" sz="quarter" idx="12"/>
          </p:nvPr>
        </p:nvSpPr>
        <p:spPr/>
        <p:txBody>
          <a:bodyPr/>
          <a:lstStyle/>
          <a:p>
            <a:fld id="{B90E35D7-0E6C-AB43-B07C-D4B607CE8A1B}" type="slidenum">
              <a:rPr lang="en-US" smtClean="0"/>
              <a:t>‹#›</a:t>
            </a:fld>
            <a:endParaRPr lang="en-US"/>
          </a:p>
        </p:txBody>
      </p:sp>
    </p:spTree>
    <p:extLst>
      <p:ext uri="{BB962C8B-B14F-4D97-AF65-F5344CB8AC3E}">
        <p14:creationId xmlns:p14="http://schemas.microsoft.com/office/powerpoint/2010/main" val="2938131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EB953-1CFD-FB4F-8F59-B703113E03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8D09A8-F914-7F4F-97EF-8C6A03E38B00}"/>
              </a:ext>
            </a:extLst>
          </p:cNvPr>
          <p:cNvSpPr>
            <a:spLocks noGrp="1"/>
          </p:cNvSpPr>
          <p:nvPr>
            <p:ph type="dt" sz="half" idx="10"/>
          </p:nvPr>
        </p:nvSpPr>
        <p:spPr/>
        <p:txBody>
          <a:bodyPr/>
          <a:lstStyle/>
          <a:p>
            <a:fld id="{F834BBF8-92E8-5C43-BB64-46B5AF9817E6}" type="datetimeFigureOut">
              <a:rPr lang="en-US" smtClean="0"/>
              <a:t>11/2/21</a:t>
            </a:fld>
            <a:endParaRPr lang="en-US"/>
          </a:p>
        </p:txBody>
      </p:sp>
      <p:sp>
        <p:nvSpPr>
          <p:cNvPr id="4" name="Footer Placeholder 3">
            <a:extLst>
              <a:ext uri="{FF2B5EF4-FFF2-40B4-BE49-F238E27FC236}">
                <a16:creationId xmlns:a16="http://schemas.microsoft.com/office/drawing/2014/main" id="{5894B356-8403-6644-A4BB-405467FC20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1A2031-F8B3-B14B-A669-F9559BF45E5E}"/>
              </a:ext>
            </a:extLst>
          </p:cNvPr>
          <p:cNvSpPr>
            <a:spLocks noGrp="1"/>
          </p:cNvSpPr>
          <p:nvPr>
            <p:ph type="sldNum" sz="quarter" idx="12"/>
          </p:nvPr>
        </p:nvSpPr>
        <p:spPr/>
        <p:txBody>
          <a:bodyPr/>
          <a:lstStyle/>
          <a:p>
            <a:fld id="{B90E35D7-0E6C-AB43-B07C-D4B607CE8A1B}" type="slidenum">
              <a:rPr lang="en-US" smtClean="0"/>
              <a:t>‹#›</a:t>
            </a:fld>
            <a:endParaRPr lang="en-US"/>
          </a:p>
        </p:txBody>
      </p:sp>
    </p:spTree>
    <p:extLst>
      <p:ext uri="{BB962C8B-B14F-4D97-AF65-F5344CB8AC3E}">
        <p14:creationId xmlns:p14="http://schemas.microsoft.com/office/powerpoint/2010/main" val="3793890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40C68A-58CE-9349-8665-666A8B5161A5}"/>
              </a:ext>
            </a:extLst>
          </p:cNvPr>
          <p:cNvSpPr>
            <a:spLocks noGrp="1"/>
          </p:cNvSpPr>
          <p:nvPr>
            <p:ph type="dt" sz="half" idx="10"/>
          </p:nvPr>
        </p:nvSpPr>
        <p:spPr/>
        <p:txBody>
          <a:bodyPr/>
          <a:lstStyle/>
          <a:p>
            <a:fld id="{F834BBF8-92E8-5C43-BB64-46B5AF9817E6}" type="datetimeFigureOut">
              <a:rPr lang="en-US" smtClean="0"/>
              <a:t>11/2/21</a:t>
            </a:fld>
            <a:endParaRPr lang="en-US"/>
          </a:p>
        </p:txBody>
      </p:sp>
      <p:sp>
        <p:nvSpPr>
          <p:cNvPr id="3" name="Footer Placeholder 2">
            <a:extLst>
              <a:ext uri="{FF2B5EF4-FFF2-40B4-BE49-F238E27FC236}">
                <a16:creationId xmlns:a16="http://schemas.microsoft.com/office/drawing/2014/main" id="{D83D0088-0A6F-A047-8689-43DD2BB72C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037D29-21ED-F04D-AB59-94ABEC42199D}"/>
              </a:ext>
            </a:extLst>
          </p:cNvPr>
          <p:cNvSpPr>
            <a:spLocks noGrp="1"/>
          </p:cNvSpPr>
          <p:nvPr>
            <p:ph type="sldNum" sz="quarter" idx="12"/>
          </p:nvPr>
        </p:nvSpPr>
        <p:spPr/>
        <p:txBody>
          <a:bodyPr/>
          <a:lstStyle/>
          <a:p>
            <a:fld id="{B90E35D7-0E6C-AB43-B07C-D4B607CE8A1B}" type="slidenum">
              <a:rPr lang="en-US" smtClean="0"/>
              <a:t>‹#›</a:t>
            </a:fld>
            <a:endParaRPr lang="en-US"/>
          </a:p>
        </p:txBody>
      </p:sp>
    </p:spTree>
    <p:extLst>
      <p:ext uri="{BB962C8B-B14F-4D97-AF65-F5344CB8AC3E}">
        <p14:creationId xmlns:p14="http://schemas.microsoft.com/office/powerpoint/2010/main" val="3586823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CFCD0-1FB4-1D4D-83A3-22A4E1E45E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BAB313-66F5-A444-B7E2-5744823A57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41345B-4297-6C4F-A0A2-DFFA2A3979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412DA54-56FB-7F48-B033-6C3C136BB311}"/>
              </a:ext>
            </a:extLst>
          </p:cNvPr>
          <p:cNvSpPr>
            <a:spLocks noGrp="1"/>
          </p:cNvSpPr>
          <p:nvPr>
            <p:ph type="dt" sz="half" idx="10"/>
          </p:nvPr>
        </p:nvSpPr>
        <p:spPr/>
        <p:txBody>
          <a:bodyPr/>
          <a:lstStyle/>
          <a:p>
            <a:fld id="{F834BBF8-92E8-5C43-BB64-46B5AF9817E6}" type="datetimeFigureOut">
              <a:rPr lang="en-US" smtClean="0"/>
              <a:t>11/2/21</a:t>
            </a:fld>
            <a:endParaRPr lang="en-US"/>
          </a:p>
        </p:txBody>
      </p:sp>
      <p:sp>
        <p:nvSpPr>
          <p:cNvPr id="6" name="Footer Placeholder 5">
            <a:extLst>
              <a:ext uri="{FF2B5EF4-FFF2-40B4-BE49-F238E27FC236}">
                <a16:creationId xmlns:a16="http://schemas.microsoft.com/office/drawing/2014/main" id="{34C47F78-E949-B845-B25B-EF188A2685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38F5CC-98CF-964A-B101-11FF0EAEBDAA}"/>
              </a:ext>
            </a:extLst>
          </p:cNvPr>
          <p:cNvSpPr>
            <a:spLocks noGrp="1"/>
          </p:cNvSpPr>
          <p:nvPr>
            <p:ph type="sldNum" sz="quarter" idx="12"/>
          </p:nvPr>
        </p:nvSpPr>
        <p:spPr/>
        <p:txBody>
          <a:bodyPr/>
          <a:lstStyle/>
          <a:p>
            <a:fld id="{B90E35D7-0E6C-AB43-B07C-D4B607CE8A1B}" type="slidenum">
              <a:rPr lang="en-US" smtClean="0"/>
              <a:t>‹#›</a:t>
            </a:fld>
            <a:endParaRPr lang="en-US"/>
          </a:p>
        </p:txBody>
      </p:sp>
    </p:spTree>
    <p:extLst>
      <p:ext uri="{BB962C8B-B14F-4D97-AF65-F5344CB8AC3E}">
        <p14:creationId xmlns:p14="http://schemas.microsoft.com/office/powerpoint/2010/main" val="1906458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9EE6E-E482-394C-A05E-266E5E041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840BFD-6F4A-4941-9627-4380C8D969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92D54C-FA80-AB40-AC4C-EAB6F30856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F7FBCBA-AF14-5942-BA3D-1E3C1AAE0536}"/>
              </a:ext>
            </a:extLst>
          </p:cNvPr>
          <p:cNvSpPr>
            <a:spLocks noGrp="1"/>
          </p:cNvSpPr>
          <p:nvPr>
            <p:ph type="dt" sz="half" idx="10"/>
          </p:nvPr>
        </p:nvSpPr>
        <p:spPr/>
        <p:txBody>
          <a:bodyPr/>
          <a:lstStyle/>
          <a:p>
            <a:fld id="{F834BBF8-92E8-5C43-BB64-46B5AF9817E6}" type="datetimeFigureOut">
              <a:rPr lang="en-US" smtClean="0"/>
              <a:t>11/2/21</a:t>
            </a:fld>
            <a:endParaRPr lang="en-US"/>
          </a:p>
        </p:txBody>
      </p:sp>
      <p:sp>
        <p:nvSpPr>
          <p:cNvPr id="6" name="Footer Placeholder 5">
            <a:extLst>
              <a:ext uri="{FF2B5EF4-FFF2-40B4-BE49-F238E27FC236}">
                <a16:creationId xmlns:a16="http://schemas.microsoft.com/office/drawing/2014/main" id="{ED63D702-DBB3-5343-A971-F9D524071A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28BC2-13A5-C647-9003-82447EA26540}"/>
              </a:ext>
            </a:extLst>
          </p:cNvPr>
          <p:cNvSpPr>
            <a:spLocks noGrp="1"/>
          </p:cNvSpPr>
          <p:nvPr>
            <p:ph type="sldNum" sz="quarter" idx="12"/>
          </p:nvPr>
        </p:nvSpPr>
        <p:spPr/>
        <p:txBody>
          <a:bodyPr/>
          <a:lstStyle/>
          <a:p>
            <a:fld id="{B90E35D7-0E6C-AB43-B07C-D4B607CE8A1B}" type="slidenum">
              <a:rPr lang="en-US" smtClean="0"/>
              <a:t>‹#›</a:t>
            </a:fld>
            <a:endParaRPr lang="en-US"/>
          </a:p>
        </p:txBody>
      </p:sp>
    </p:spTree>
    <p:extLst>
      <p:ext uri="{BB962C8B-B14F-4D97-AF65-F5344CB8AC3E}">
        <p14:creationId xmlns:p14="http://schemas.microsoft.com/office/powerpoint/2010/main" val="1610581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556B94-297F-5C4E-98A7-C6DAE5F19C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44D937-A2E3-6F44-9D9B-FE9BB0F2E0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EE6B1D-9121-1948-97E0-42B353BF8D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34BBF8-92E8-5C43-BB64-46B5AF9817E6}" type="datetimeFigureOut">
              <a:rPr lang="en-US" smtClean="0"/>
              <a:t>11/2/21</a:t>
            </a:fld>
            <a:endParaRPr lang="en-US"/>
          </a:p>
        </p:txBody>
      </p:sp>
      <p:sp>
        <p:nvSpPr>
          <p:cNvPr id="5" name="Footer Placeholder 4">
            <a:extLst>
              <a:ext uri="{FF2B5EF4-FFF2-40B4-BE49-F238E27FC236}">
                <a16:creationId xmlns:a16="http://schemas.microsoft.com/office/drawing/2014/main" id="{14C62F85-F8C5-BF41-A04F-0FAD4BA99B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483DF3-F696-864D-BAB6-882D11599F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0E35D7-0E6C-AB43-B07C-D4B607CE8A1B}" type="slidenum">
              <a:rPr lang="en-US" smtClean="0"/>
              <a:t>‹#›</a:t>
            </a:fld>
            <a:endParaRPr lang="en-US"/>
          </a:p>
        </p:txBody>
      </p:sp>
    </p:spTree>
    <p:extLst>
      <p:ext uri="{BB962C8B-B14F-4D97-AF65-F5344CB8AC3E}">
        <p14:creationId xmlns:p14="http://schemas.microsoft.com/office/powerpoint/2010/main" val="35846516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hyperlink" Target="http://www.pnas.org/cgi/content/abstract/102/43/15545" TargetMode="Externa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www.agilent.com/en/product/automated-electrophoresis/bioanalyzer-systems/bioanalyzer-rna-kits-reagents/bioanalyzer-rna-analysis-228256"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illumina.com/techniques/sequencing/rna-sequencing.html"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EEFB5-392B-E241-86BB-4AABFAA8866E}"/>
              </a:ext>
            </a:extLst>
          </p:cNvPr>
          <p:cNvSpPr>
            <a:spLocks noGrp="1"/>
          </p:cNvSpPr>
          <p:nvPr>
            <p:ph type="ctrTitle"/>
          </p:nvPr>
        </p:nvSpPr>
        <p:spPr/>
        <p:txBody>
          <a:bodyPr/>
          <a:lstStyle/>
          <a:p>
            <a:r>
              <a:rPr lang="en-US" dirty="0"/>
              <a:t>RNA-</a:t>
            </a:r>
            <a:r>
              <a:rPr lang="en-US" dirty="0" err="1"/>
              <a:t>seq</a:t>
            </a:r>
            <a:r>
              <a:rPr lang="en-US" dirty="0"/>
              <a:t> Wrap-up</a:t>
            </a:r>
          </a:p>
        </p:txBody>
      </p:sp>
      <p:sp>
        <p:nvSpPr>
          <p:cNvPr id="3" name="Subtitle 2">
            <a:extLst>
              <a:ext uri="{FF2B5EF4-FFF2-40B4-BE49-F238E27FC236}">
                <a16:creationId xmlns:a16="http://schemas.microsoft.com/office/drawing/2014/main" id="{B85CEE5C-739A-6046-95A1-E82695CBC253}"/>
              </a:ext>
            </a:extLst>
          </p:cNvPr>
          <p:cNvSpPr>
            <a:spLocks noGrp="1"/>
          </p:cNvSpPr>
          <p:nvPr>
            <p:ph type="subTitle" idx="1"/>
          </p:nvPr>
        </p:nvSpPr>
        <p:spPr/>
        <p:txBody>
          <a:bodyPr/>
          <a:lstStyle/>
          <a:p>
            <a:r>
              <a:rPr lang="en-US" dirty="0"/>
              <a:t>11/2/21</a:t>
            </a:r>
          </a:p>
          <a:p>
            <a:r>
              <a:rPr lang="en-US" dirty="0"/>
              <a:t>BIFX 504</a:t>
            </a:r>
          </a:p>
          <a:p>
            <a:r>
              <a:rPr lang="en-US" dirty="0"/>
              <a:t>Miranda M. Darby PhD</a:t>
            </a:r>
          </a:p>
        </p:txBody>
      </p:sp>
    </p:spTree>
    <p:extLst>
      <p:ext uri="{BB962C8B-B14F-4D97-AF65-F5344CB8AC3E}">
        <p14:creationId xmlns:p14="http://schemas.microsoft.com/office/powerpoint/2010/main" val="197274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81181" y="650830"/>
            <a:ext cx="2767646" cy="3401891"/>
          </a:xfrm>
          <a:prstGeom prst="rect">
            <a:avLst/>
          </a:prstGeom>
        </p:spPr>
      </p:pic>
      <p:sp>
        <p:nvSpPr>
          <p:cNvPr id="8" name="Right Arrow 7"/>
          <p:cNvSpPr/>
          <p:nvPr/>
        </p:nvSpPr>
        <p:spPr>
          <a:xfrm>
            <a:off x="3931090" y="1024184"/>
            <a:ext cx="351633" cy="12491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4" name="Group 133"/>
          <p:cNvGrpSpPr/>
          <p:nvPr/>
        </p:nvGrpSpPr>
        <p:grpSpPr>
          <a:xfrm>
            <a:off x="4578084" y="790208"/>
            <a:ext cx="1092222" cy="492913"/>
            <a:chOff x="2217102" y="1796307"/>
            <a:chExt cx="1092222" cy="492913"/>
          </a:xfrm>
        </p:grpSpPr>
        <p:cxnSp>
          <p:nvCxnSpPr>
            <p:cNvPr id="10" name="Curved Connector 9"/>
            <p:cNvCxnSpPr/>
            <p:nvPr/>
          </p:nvCxnSpPr>
          <p:spPr>
            <a:xfrm flipV="1">
              <a:off x="2217102" y="1796307"/>
              <a:ext cx="911583" cy="76681"/>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20" name="Curved Connector 19"/>
            <p:cNvCxnSpPr/>
            <p:nvPr/>
          </p:nvCxnSpPr>
          <p:spPr>
            <a:xfrm flipV="1">
              <a:off x="2277315" y="1948707"/>
              <a:ext cx="911583" cy="76681"/>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21" name="Curved Connector 20"/>
            <p:cNvCxnSpPr/>
            <p:nvPr/>
          </p:nvCxnSpPr>
          <p:spPr>
            <a:xfrm flipV="1">
              <a:off x="2347771" y="2080623"/>
              <a:ext cx="911583" cy="76681"/>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22" name="Curved Connector 21"/>
            <p:cNvCxnSpPr/>
            <p:nvPr/>
          </p:nvCxnSpPr>
          <p:spPr>
            <a:xfrm flipV="1">
              <a:off x="2397741" y="2212539"/>
              <a:ext cx="911583" cy="76681"/>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grpSp>
      <p:grpSp>
        <p:nvGrpSpPr>
          <p:cNvPr id="135" name="Group 134"/>
          <p:cNvGrpSpPr/>
          <p:nvPr/>
        </p:nvGrpSpPr>
        <p:grpSpPr>
          <a:xfrm>
            <a:off x="6560526" y="684374"/>
            <a:ext cx="1101582" cy="704581"/>
            <a:chOff x="4403680" y="1575990"/>
            <a:chExt cx="1101582" cy="704581"/>
          </a:xfrm>
        </p:grpSpPr>
        <p:cxnSp>
          <p:nvCxnSpPr>
            <p:cNvPr id="25" name="Straight Connector 24"/>
            <p:cNvCxnSpPr/>
            <p:nvPr/>
          </p:nvCxnSpPr>
          <p:spPr>
            <a:xfrm>
              <a:off x="4403680" y="1714383"/>
              <a:ext cx="3277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669088" y="1575990"/>
              <a:ext cx="3277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403680" y="2006494"/>
              <a:ext cx="3277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837919" y="1893837"/>
              <a:ext cx="3277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817776" y="2182916"/>
              <a:ext cx="3277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403680" y="2257186"/>
              <a:ext cx="3277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77501" y="2280571"/>
              <a:ext cx="3277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142719" y="1714383"/>
              <a:ext cx="327761"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36" name="Group 135"/>
          <p:cNvGrpSpPr/>
          <p:nvPr/>
        </p:nvGrpSpPr>
        <p:grpSpPr>
          <a:xfrm>
            <a:off x="8684486" y="791020"/>
            <a:ext cx="1311044" cy="491289"/>
            <a:chOff x="6523747" y="1641002"/>
            <a:chExt cx="1311044" cy="491289"/>
          </a:xfrm>
        </p:grpSpPr>
        <p:cxnSp>
          <p:nvCxnSpPr>
            <p:cNvPr id="34" name="Straight Connector 33"/>
            <p:cNvCxnSpPr/>
            <p:nvPr/>
          </p:nvCxnSpPr>
          <p:spPr>
            <a:xfrm>
              <a:off x="6851508" y="1641002"/>
              <a:ext cx="327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6851508" y="1752436"/>
              <a:ext cx="327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6997701" y="2020857"/>
              <a:ext cx="327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997701" y="2132291"/>
              <a:ext cx="327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6523747" y="1886035"/>
              <a:ext cx="327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6523747" y="1997469"/>
              <a:ext cx="327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7507030" y="1796307"/>
              <a:ext cx="327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7507030" y="1907741"/>
              <a:ext cx="327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53" name="Group 152"/>
          <p:cNvGrpSpPr/>
          <p:nvPr/>
        </p:nvGrpSpPr>
        <p:grpSpPr>
          <a:xfrm>
            <a:off x="8442553" y="2472264"/>
            <a:ext cx="1794913" cy="660873"/>
            <a:chOff x="6287750" y="3272988"/>
            <a:chExt cx="1794913" cy="660873"/>
          </a:xfrm>
        </p:grpSpPr>
        <p:grpSp>
          <p:nvGrpSpPr>
            <p:cNvPr id="59" name="Group 58"/>
            <p:cNvGrpSpPr/>
            <p:nvPr/>
          </p:nvGrpSpPr>
          <p:grpSpPr>
            <a:xfrm>
              <a:off x="7406640" y="3463449"/>
              <a:ext cx="676023" cy="122931"/>
              <a:chOff x="3809277" y="3660789"/>
              <a:chExt cx="676023" cy="122931"/>
            </a:xfrm>
          </p:grpSpPr>
          <p:cxnSp>
            <p:nvCxnSpPr>
              <p:cNvPr id="49" name="Straight Connector 48"/>
              <p:cNvCxnSpPr/>
              <p:nvPr/>
            </p:nvCxnSpPr>
            <p:spPr>
              <a:xfrm>
                <a:off x="3974410" y="3672286"/>
                <a:ext cx="327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974410" y="3783720"/>
                <a:ext cx="327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809277" y="3660789"/>
                <a:ext cx="175361"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3809277" y="3772223"/>
                <a:ext cx="175361"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4309939" y="3665407"/>
                <a:ext cx="175361"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4309939" y="3776841"/>
                <a:ext cx="175361"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60" name="Group 59"/>
            <p:cNvGrpSpPr/>
            <p:nvPr/>
          </p:nvGrpSpPr>
          <p:grpSpPr>
            <a:xfrm>
              <a:off x="6730617" y="3272988"/>
              <a:ext cx="676023" cy="122931"/>
              <a:chOff x="3809277" y="3660789"/>
              <a:chExt cx="676023" cy="122931"/>
            </a:xfrm>
          </p:grpSpPr>
          <p:cxnSp>
            <p:nvCxnSpPr>
              <p:cNvPr id="61" name="Straight Connector 60"/>
              <p:cNvCxnSpPr/>
              <p:nvPr/>
            </p:nvCxnSpPr>
            <p:spPr>
              <a:xfrm>
                <a:off x="3974410" y="3672286"/>
                <a:ext cx="327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3974410" y="3783720"/>
                <a:ext cx="327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809277" y="3660789"/>
                <a:ext cx="175361"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809277" y="3772223"/>
                <a:ext cx="175361"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4309939" y="3665407"/>
                <a:ext cx="175361"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4309939" y="3776841"/>
                <a:ext cx="175361"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67" name="Group 66"/>
            <p:cNvGrpSpPr/>
            <p:nvPr/>
          </p:nvGrpSpPr>
          <p:grpSpPr>
            <a:xfrm>
              <a:off x="6895750" y="3810930"/>
              <a:ext cx="676023" cy="122931"/>
              <a:chOff x="3809277" y="3660789"/>
              <a:chExt cx="676023" cy="122931"/>
            </a:xfrm>
          </p:grpSpPr>
          <p:cxnSp>
            <p:nvCxnSpPr>
              <p:cNvPr id="68" name="Straight Connector 67"/>
              <p:cNvCxnSpPr/>
              <p:nvPr/>
            </p:nvCxnSpPr>
            <p:spPr>
              <a:xfrm>
                <a:off x="3974410" y="3672286"/>
                <a:ext cx="327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974410" y="3783720"/>
                <a:ext cx="327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3809277" y="3660789"/>
                <a:ext cx="175361"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3809277" y="3772223"/>
                <a:ext cx="175361"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309939" y="3665407"/>
                <a:ext cx="175361"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309939" y="3776841"/>
                <a:ext cx="175361"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6287750" y="3584787"/>
              <a:ext cx="676023" cy="122931"/>
              <a:chOff x="3809277" y="3660789"/>
              <a:chExt cx="676023" cy="122931"/>
            </a:xfrm>
          </p:grpSpPr>
          <p:cxnSp>
            <p:nvCxnSpPr>
              <p:cNvPr id="75" name="Straight Connector 74"/>
              <p:cNvCxnSpPr/>
              <p:nvPr/>
            </p:nvCxnSpPr>
            <p:spPr>
              <a:xfrm>
                <a:off x="3974410" y="3672286"/>
                <a:ext cx="327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974410" y="3783720"/>
                <a:ext cx="327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809277" y="3660789"/>
                <a:ext cx="175361"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809277" y="3772223"/>
                <a:ext cx="175361"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4309939" y="3665407"/>
                <a:ext cx="175361"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4309939" y="3776841"/>
                <a:ext cx="175361"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cxnSp>
        <p:nvCxnSpPr>
          <p:cNvPr id="82" name="Straight Connector 81"/>
          <p:cNvCxnSpPr/>
          <p:nvPr/>
        </p:nvCxnSpPr>
        <p:spPr>
          <a:xfrm>
            <a:off x="3177334" y="4852800"/>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177334" y="4771520"/>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3035094" y="4690240"/>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953814" y="4608960"/>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862374" y="4527680"/>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3797094" y="4788454"/>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3868214" y="4862960"/>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665014" y="4713947"/>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3624374" y="4639440"/>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3573574" y="5056000"/>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3395774" y="5127120"/>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3217974" y="5198240"/>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7396467" y="4238763"/>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7467213" y="4318770"/>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7566646" y="4398777"/>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7608705" y="4478784"/>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7679451" y="4558791"/>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7796968" y="4052722"/>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8433682" y="4852800"/>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8410734" y="4772785"/>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8362936" y="4692778"/>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8292190" y="4612771"/>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8221444" y="4532764"/>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8204872" y="4452757"/>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8150698" y="4372750"/>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8009206" y="4292743"/>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7938460" y="4212736"/>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7867714" y="4132729"/>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7880866" y="4788454"/>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7951986" y="4862960"/>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7748786" y="4713947"/>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7708146" y="4639440"/>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9001409" y="4791841"/>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9072529" y="4866347"/>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869329" y="4717334"/>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8828689" y="4642827"/>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5567913" y="4900785"/>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5567913" y="4819505"/>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5425673" y="4738225"/>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5344393" y="4656945"/>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5252953" y="4575665"/>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6157193" y="4890625"/>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6157193" y="4809345"/>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6014953" y="4728065"/>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5933673" y="4646785"/>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5842233" y="4565505"/>
            <a:ext cx="447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Right Arrow 130"/>
          <p:cNvSpPr/>
          <p:nvPr/>
        </p:nvSpPr>
        <p:spPr>
          <a:xfrm>
            <a:off x="5927595" y="1024184"/>
            <a:ext cx="351633" cy="12491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Right Arrow 131"/>
          <p:cNvSpPr/>
          <p:nvPr/>
        </p:nvSpPr>
        <p:spPr>
          <a:xfrm>
            <a:off x="8002262" y="1024184"/>
            <a:ext cx="351633" cy="12491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Right Arrow 132"/>
          <p:cNvSpPr/>
          <p:nvPr/>
        </p:nvSpPr>
        <p:spPr>
          <a:xfrm rot="5400000">
            <a:off x="8458991" y="2070002"/>
            <a:ext cx="291488" cy="150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TextBox 136"/>
          <p:cNvSpPr txBox="1"/>
          <p:nvPr/>
        </p:nvSpPr>
        <p:spPr>
          <a:xfrm>
            <a:off x="4506719" y="1461050"/>
            <a:ext cx="1211332" cy="276999"/>
          </a:xfrm>
          <a:prstGeom prst="rect">
            <a:avLst/>
          </a:prstGeom>
          <a:noFill/>
        </p:spPr>
        <p:txBody>
          <a:bodyPr wrap="square" rtlCol="0">
            <a:spAutoFit/>
          </a:bodyPr>
          <a:lstStyle/>
          <a:p>
            <a:pPr algn="ctr"/>
            <a:r>
              <a:rPr lang="en-US" sz="1200" dirty="0"/>
              <a:t>Purified RNA</a:t>
            </a:r>
          </a:p>
        </p:txBody>
      </p:sp>
      <p:sp>
        <p:nvSpPr>
          <p:cNvPr id="138" name="TextBox 137"/>
          <p:cNvSpPr txBox="1"/>
          <p:nvPr/>
        </p:nvSpPr>
        <p:spPr>
          <a:xfrm>
            <a:off x="6352603" y="1461050"/>
            <a:ext cx="1517431" cy="276999"/>
          </a:xfrm>
          <a:prstGeom prst="rect">
            <a:avLst/>
          </a:prstGeom>
          <a:noFill/>
        </p:spPr>
        <p:txBody>
          <a:bodyPr wrap="square" rtlCol="0">
            <a:spAutoFit/>
          </a:bodyPr>
          <a:lstStyle/>
          <a:p>
            <a:pPr algn="ctr"/>
            <a:r>
              <a:rPr lang="en-US" sz="1200" dirty="0"/>
              <a:t>Fragmented RNA</a:t>
            </a:r>
          </a:p>
        </p:txBody>
      </p:sp>
      <p:sp>
        <p:nvSpPr>
          <p:cNvPr id="139" name="TextBox 138"/>
          <p:cNvSpPr txBox="1"/>
          <p:nvPr/>
        </p:nvSpPr>
        <p:spPr>
          <a:xfrm>
            <a:off x="8359835" y="1461050"/>
            <a:ext cx="1960346" cy="276999"/>
          </a:xfrm>
          <a:prstGeom prst="rect">
            <a:avLst/>
          </a:prstGeom>
          <a:noFill/>
        </p:spPr>
        <p:txBody>
          <a:bodyPr wrap="square" rtlCol="0">
            <a:spAutoFit/>
          </a:bodyPr>
          <a:lstStyle/>
          <a:p>
            <a:pPr algn="ctr"/>
            <a:r>
              <a:rPr lang="en-US" sz="1200" dirty="0"/>
              <a:t>Double Stranded </a:t>
            </a:r>
            <a:r>
              <a:rPr lang="en-US" sz="1200" dirty="0" err="1"/>
              <a:t>cDNA</a:t>
            </a:r>
            <a:endParaRPr lang="en-US" sz="1200" dirty="0"/>
          </a:p>
        </p:txBody>
      </p:sp>
      <p:sp>
        <p:nvSpPr>
          <p:cNvPr id="140" name="TextBox 139"/>
          <p:cNvSpPr txBox="1"/>
          <p:nvPr/>
        </p:nvSpPr>
        <p:spPr>
          <a:xfrm>
            <a:off x="8299305" y="3263412"/>
            <a:ext cx="2081409" cy="276999"/>
          </a:xfrm>
          <a:prstGeom prst="rect">
            <a:avLst/>
          </a:prstGeom>
          <a:noFill/>
        </p:spPr>
        <p:txBody>
          <a:bodyPr wrap="square" rtlCol="0">
            <a:spAutoFit/>
          </a:bodyPr>
          <a:lstStyle/>
          <a:p>
            <a:pPr algn="ctr"/>
            <a:r>
              <a:rPr lang="en-US" sz="1200" dirty="0"/>
              <a:t>Adapter Ligated Libraries</a:t>
            </a:r>
          </a:p>
        </p:txBody>
      </p:sp>
      <p:sp>
        <p:nvSpPr>
          <p:cNvPr id="141" name="TextBox 140"/>
          <p:cNvSpPr txBox="1"/>
          <p:nvPr/>
        </p:nvSpPr>
        <p:spPr>
          <a:xfrm>
            <a:off x="3581925" y="234461"/>
            <a:ext cx="1141346" cy="307777"/>
          </a:xfrm>
          <a:prstGeom prst="rect">
            <a:avLst/>
          </a:prstGeom>
          <a:noFill/>
        </p:spPr>
        <p:txBody>
          <a:bodyPr wrap="none" rtlCol="0">
            <a:spAutoFit/>
          </a:bodyPr>
          <a:lstStyle/>
          <a:p>
            <a:pPr algn="ctr"/>
            <a:r>
              <a:rPr lang="en-US" sz="1400" b="1" dirty="0"/>
              <a:t>EXTRACTION</a:t>
            </a:r>
          </a:p>
        </p:txBody>
      </p:sp>
      <p:sp>
        <p:nvSpPr>
          <p:cNvPr id="142" name="TextBox 141"/>
          <p:cNvSpPr txBox="1"/>
          <p:nvPr/>
        </p:nvSpPr>
        <p:spPr>
          <a:xfrm>
            <a:off x="5309420" y="253977"/>
            <a:ext cx="1528208" cy="307777"/>
          </a:xfrm>
          <a:prstGeom prst="rect">
            <a:avLst/>
          </a:prstGeom>
          <a:noFill/>
        </p:spPr>
        <p:txBody>
          <a:bodyPr wrap="none" rtlCol="0">
            <a:spAutoFit/>
          </a:bodyPr>
          <a:lstStyle/>
          <a:p>
            <a:pPr algn="ctr"/>
            <a:r>
              <a:rPr lang="en-US" sz="1400" b="1" dirty="0"/>
              <a:t>FRAGMENTATION</a:t>
            </a:r>
            <a:endParaRPr lang="en-US" sz="1400" b="1" baseline="30000" dirty="0"/>
          </a:p>
        </p:txBody>
      </p:sp>
      <p:sp>
        <p:nvSpPr>
          <p:cNvPr id="143" name="TextBox 142"/>
          <p:cNvSpPr txBox="1"/>
          <p:nvPr/>
        </p:nvSpPr>
        <p:spPr>
          <a:xfrm>
            <a:off x="7423777" y="253977"/>
            <a:ext cx="1444313" cy="307777"/>
          </a:xfrm>
          <a:prstGeom prst="rect">
            <a:avLst/>
          </a:prstGeom>
          <a:noFill/>
        </p:spPr>
        <p:txBody>
          <a:bodyPr wrap="none" rtlCol="0">
            <a:spAutoFit/>
          </a:bodyPr>
          <a:lstStyle/>
          <a:p>
            <a:pPr algn="ctr"/>
            <a:r>
              <a:rPr lang="en-US" sz="1400" b="1" dirty="0" err="1"/>
              <a:t>cDNA</a:t>
            </a:r>
            <a:r>
              <a:rPr lang="en-US" sz="1400" b="1" dirty="0"/>
              <a:t> SYNTHESIS</a:t>
            </a:r>
          </a:p>
        </p:txBody>
      </p:sp>
      <p:pic>
        <p:nvPicPr>
          <p:cNvPr id="144" name="Picture 143"/>
          <p:cNvPicPr>
            <a:picLocks noChangeAspect="1"/>
          </p:cNvPicPr>
          <p:nvPr/>
        </p:nvPicPr>
        <p:blipFill>
          <a:blip r:embed="rId4"/>
          <a:stretch>
            <a:fillRect/>
          </a:stretch>
        </p:blipFill>
        <p:spPr>
          <a:xfrm>
            <a:off x="5143500" y="2118656"/>
            <a:ext cx="1905000" cy="1270000"/>
          </a:xfrm>
          <a:prstGeom prst="rect">
            <a:avLst/>
          </a:prstGeom>
        </p:spPr>
      </p:pic>
      <p:sp>
        <p:nvSpPr>
          <p:cNvPr id="145" name="Right Arrow 144"/>
          <p:cNvSpPr/>
          <p:nvPr/>
        </p:nvSpPr>
        <p:spPr>
          <a:xfrm flipH="1">
            <a:off x="7355207" y="2786791"/>
            <a:ext cx="351633" cy="12491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ight Arrow 145"/>
          <p:cNvSpPr/>
          <p:nvPr/>
        </p:nvSpPr>
        <p:spPr>
          <a:xfrm rot="5400000">
            <a:off x="5950256" y="3684046"/>
            <a:ext cx="291488" cy="150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TextBox 146"/>
          <p:cNvSpPr txBox="1"/>
          <p:nvPr/>
        </p:nvSpPr>
        <p:spPr>
          <a:xfrm>
            <a:off x="4864842" y="3263412"/>
            <a:ext cx="2462316" cy="276999"/>
          </a:xfrm>
          <a:prstGeom prst="rect">
            <a:avLst/>
          </a:prstGeom>
          <a:noFill/>
        </p:spPr>
        <p:txBody>
          <a:bodyPr wrap="square" rtlCol="0">
            <a:spAutoFit/>
          </a:bodyPr>
          <a:lstStyle/>
          <a:p>
            <a:pPr algn="ctr"/>
            <a:r>
              <a:rPr lang="en-US" sz="1200" dirty="0"/>
              <a:t>180 Million Short Reads</a:t>
            </a:r>
          </a:p>
        </p:txBody>
      </p:sp>
      <p:sp>
        <p:nvSpPr>
          <p:cNvPr id="154" name="TextBox 153"/>
          <p:cNvSpPr txBox="1"/>
          <p:nvPr/>
        </p:nvSpPr>
        <p:spPr>
          <a:xfrm>
            <a:off x="5007789" y="3933058"/>
            <a:ext cx="2176422" cy="307777"/>
          </a:xfrm>
          <a:prstGeom prst="rect">
            <a:avLst/>
          </a:prstGeom>
          <a:noFill/>
        </p:spPr>
        <p:txBody>
          <a:bodyPr wrap="none" rtlCol="0">
            <a:spAutoFit/>
          </a:bodyPr>
          <a:lstStyle/>
          <a:p>
            <a:pPr algn="ctr"/>
            <a:r>
              <a:rPr lang="en-US" sz="1400" b="1" dirty="0"/>
              <a:t>ALIGN READS TO GENOME</a:t>
            </a:r>
          </a:p>
        </p:txBody>
      </p:sp>
      <p:sp>
        <p:nvSpPr>
          <p:cNvPr id="176" name="TextBox 175"/>
          <p:cNvSpPr txBox="1"/>
          <p:nvPr/>
        </p:nvSpPr>
        <p:spPr>
          <a:xfrm>
            <a:off x="8650808" y="1955220"/>
            <a:ext cx="1665340" cy="307777"/>
          </a:xfrm>
          <a:prstGeom prst="rect">
            <a:avLst/>
          </a:prstGeom>
          <a:noFill/>
        </p:spPr>
        <p:txBody>
          <a:bodyPr wrap="none" rtlCol="0">
            <a:spAutoFit/>
          </a:bodyPr>
          <a:lstStyle/>
          <a:p>
            <a:r>
              <a:rPr lang="en-US" sz="1400" b="1" dirty="0"/>
              <a:t>ADAPTER LIGATION </a:t>
            </a:r>
          </a:p>
        </p:txBody>
      </p:sp>
      <p:sp>
        <p:nvSpPr>
          <p:cNvPr id="3" name="TextBox 2"/>
          <p:cNvSpPr txBox="1"/>
          <p:nvPr/>
        </p:nvSpPr>
        <p:spPr>
          <a:xfrm>
            <a:off x="1524001" y="4836592"/>
            <a:ext cx="9144000" cy="246221"/>
          </a:xfrm>
          <a:prstGeom prst="rect">
            <a:avLst/>
          </a:prstGeom>
          <a:noFill/>
        </p:spPr>
        <p:txBody>
          <a:bodyPr wrap="square" rtlCol="0">
            <a:spAutoFit/>
          </a:bodyPr>
          <a:lstStyle/>
          <a:p>
            <a:pPr algn="ctr"/>
            <a:r>
              <a:rPr lang="en-US" sz="1000" b="1" dirty="0"/>
              <a:t>ATTATCACTCGAAGTATGCCCATCTATCGATGACTCGAAGTAATTGCCCTATCGATGACTCGAAGTCTCGAAACTCGAAGTCTCGAAACTCGAAGTCTCGAAGTTTTTAGTTTTTGCCCTAT</a:t>
            </a:r>
          </a:p>
        </p:txBody>
      </p:sp>
      <p:sp>
        <p:nvSpPr>
          <p:cNvPr id="148" name="TextBox 147"/>
          <p:cNvSpPr txBox="1"/>
          <p:nvPr/>
        </p:nvSpPr>
        <p:spPr>
          <a:xfrm>
            <a:off x="2114857" y="5418061"/>
            <a:ext cx="7991051" cy="1015663"/>
          </a:xfrm>
          <a:prstGeom prst="rect">
            <a:avLst/>
          </a:prstGeom>
          <a:noFill/>
        </p:spPr>
        <p:txBody>
          <a:bodyPr wrap="square" rtlCol="0">
            <a:spAutoFit/>
          </a:bodyPr>
          <a:lstStyle/>
          <a:p>
            <a:pPr algn="ctr"/>
            <a:r>
              <a:rPr lang="en-US" sz="2000" u="sng" dirty="0"/>
              <a:t>AVERAGE NUMBER OF ALIGNED READS PER SAMPLE</a:t>
            </a:r>
          </a:p>
          <a:p>
            <a:pPr algn="ctr"/>
            <a:r>
              <a:rPr lang="en-US" sz="2000" dirty="0"/>
              <a:t>ORBITOFRONTAL CORTEX: 140,000,000 SINGLE-END, 59 samples </a:t>
            </a:r>
          </a:p>
          <a:p>
            <a:pPr algn="ctr"/>
            <a:r>
              <a:rPr lang="en-US" sz="2000" dirty="0"/>
              <a:t>HIPPOCAMPUS: 154,000,000 X 2 PAIRED-END, 102 samples</a:t>
            </a:r>
          </a:p>
        </p:txBody>
      </p:sp>
    </p:spTree>
    <p:extLst>
      <p:ext uri="{BB962C8B-B14F-4D97-AF65-F5344CB8AC3E}">
        <p14:creationId xmlns:p14="http://schemas.microsoft.com/office/powerpoint/2010/main" val="2885157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DFAE-75CF-FE45-A789-50DC9851FBC7}"/>
              </a:ext>
            </a:extLst>
          </p:cNvPr>
          <p:cNvSpPr>
            <a:spLocks noGrp="1"/>
          </p:cNvSpPr>
          <p:nvPr>
            <p:ph type="title"/>
          </p:nvPr>
        </p:nvSpPr>
        <p:spPr/>
        <p:txBody>
          <a:bodyPr/>
          <a:lstStyle/>
          <a:p>
            <a:r>
              <a:rPr lang="en-US" dirty="0"/>
              <a:t>Experimental Considerations</a:t>
            </a:r>
          </a:p>
        </p:txBody>
      </p:sp>
      <p:sp>
        <p:nvSpPr>
          <p:cNvPr id="3" name="Content Placeholder 2">
            <a:extLst>
              <a:ext uri="{FF2B5EF4-FFF2-40B4-BE49-F238E27FC236}">
                <a16:creationId xmlns:a16="http://schemas.microsoft.com/office/drawing/2014/main" id="{4CC415A1-6D1A-0542-9B58-D071ED650E35}"/>
              </a:ext>
            </a:extLst>
          </p:cNvPr>
          <p:cNvSpPr>
            <a:spLocks noGrp="1"/>
          </p:cNvSpPr>
          <p:nvPr>
            <p:ph idx="1"/>
          </p:nvPr>
        </p:nvSpPr>
        <p:spPr/>
        <p:txBody>
          <a:bodyPr/>
          <a:lstStyle/>
          <a:p>
            <a:r>
              <a:rPr lang="en-US" dirty="0"/>
              <a:t>Sample selection and library prep</a:t>
            </a:r>
          </a:p>
          <a:p>
            <a:r>
              <a:rPr lang="en-US" dirty="0"/>
              <a:t>Sequencing depth and multiplexing</a:t>
            </a:r>
          </a:p>
          <a:p>
            <a:r>
              <a:rPr lang="en-US" b="1" dirty="0"/>
              <a:t>Assessing the quality of the resulting sequence reads</a:t>
            </a:r>
          </a:p>
          <a:p>
            <a:r>
              <a:rPr lang="en-US" dirty="0"/>
              <a:t>Genomic alignment versus abundance estimation</a:t>
            </a:r>
          </a:p>
          <a:p>
            <a:r>
              <a:rPr lang="en-US" dirty="0"/>
              <a:t>Detection of novel/unannotated transcripts</a:t>
            </a:r>
          </a:p>
          <a:p>
            <a:r>
              <a:rPr lang="en-US" dirty="0"/>
              <a:t>Quantification of genes/transcripts/exons</a:t>
            </a:r>
          </a:p>
          <a:p>
            <a:r>
              <a:rPr lang="en-US" dirty="0"/>
              <a:t>Differential expression analysis</a:t>
            </a:r>
          </a:p>
          <a:p>
            <a:r>
              <a:rPr lang="en-US" dirty="0"/>
              <a:t>Gene co-expression and gene set enrichment analysis</a:t>
            </a:r>
          </a:p>
          <a:p>
            <a:endParaRPr lang="en-US" dirty="0"/>
          </a:p>
          <a:p>
            <a:endParaRPr lang="en-US" dirty="0"/>
          </a:p>
          <a:p>
            <a:endParaRPr lang="en-US" dirty="0"/>
          </a:p>
        </p:txBody>
      </p:sp>
    </p:spTree>
    <p:extLst>
      <p:ext uri="{BB962C8B-B14F-4D97-AF65-F5344CB8AC3E}">
        <p14:creationId xmlns:p14="http://schemas.microsoft.com/office/powerpoint/2010/main" val="4150835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3387"/>
          </a:xfrm>
        </p:spPr>
        <p:txBody>
          <a:bodyPr>
            <a:normAutofit fontScale="90000"/>
          </a:bodyPr>
          <a:lstStyle/>
          <a:p>
            <a:r>
              <a:rPr lang="en-US" dirty="0"/>
              <a:t>Quality control</a:t>
            </a:r>
          </a:p>
        </p:txBody>
      </p:sp>
      <p:sp>
        <p:nvSpPr>
          <p:cNvPr id="3" name="Content Placeholder 2"/>
          <p:cNvSpPr>
            <a:spLocks noGrp="1"/>
          </p:cNvSpPr>
          <p:nvPr>
            <p:ph idx="1"/>
          </p:nvPr>
        </p:nvSpPr>
        <p:spPr>
          <a:xfrm>
            <a:off x="559837" y="1419390"/>
            <a:ext cx="11215396" cy="4342881"/>
          </a:xfrm>
        </p:spPr>
        <p:txBody>
          <a:bodyPr>
            <a:normAutofit/>
          </a:bodyPr>
          <a:lstStyle/>
          <a:p>
            <a:pPr lvl="1"/>
            <a:r>
              <a:rPr lang="en-US" dirty="0"/>
              <a:t>Quality of library prep</a:t>
            </a:r>
          </a:p>
          <a:p>
            <a:pPr lvl="2"/>
            <a:r>
              <a:rPr lang="en-US" dirty="0"/>
              <a:t>Are there PCR duplicates?</a:t>
            </a:r>
          </a:p>
          <a:p>
            <a:pPr lvl="2"/>
            <a:r>
              <a:rPr lang="en-US" dirty="0"/>
              <a:t>Is there rRNA?</a:t>
            </a:r>
          </a:p>
          <a:p>
            <a:pPr lvl="1"/>
            <a:r>
              <a:rPr lang="en-US" dirty="0"/>
              <a:t>Sequencing reads</a:t>
            </a:r>
          </a:p>
          <a:p>
            <a:pPr lvl="2"/>
            <a:r>
              <a:rPr lang="en-US" dirty="0"/>
              <a:t>PHRED scores</a:t>
            </a:r>
          </a:p>
          <a:p>
            <a:pPr lvl="2"/>
            <a:r>
              <a:rPr lang="en-US" dirty="0"/>
              <a:t>Percent mapped</a:t>
            </a:r>
          </a:p>
        </p:txBody>
      </p:sp>
      <p:pic>
        <p:nvPicPr>
          <p:cNvPr id="5" name="Picture 4">
            <a:extLst>
              <a:ext uri="{FF2B5EF4-FFF2-40B4-BE49-F238E27FC236}">
                <a16:creationId xmlns:a16="http://schemas.microsoft.com/office/drawing/2014/main" id="{2DEEAD51-DB00-974A-97F4-BD99FDEA747D}"/>
              </a:ext>
            </a:extLst>
          </p:cNvPr>
          <p:cNvPicPr>
            <a:picLocks noChangeAspect="1"/>
          </p:cNvPicPr>
          <p:nvPr/>
        </p:nvPicPr>
        <p:blipFill>
          <a:blip r:embed="rId2"/>
          <a:stretch>
            <a:fillRect/>
          </a:stretch>
        </p:blipFill>
        <p:spPr>
          <a:xfrm>
            <a:off x="5382260" y="365124"/>
            <a:ext cx="6196274" cy="6316091"/>
          </a:xfrm>
          <a:prstGeom prst="rect">
            <a:avLst/>
          </a:prstGeom>
        </p:spPr>
      </p:pic>
    </p:spTree>
    <p:extLst>
      <p:ext uri="{BB962C8B-B14F-4D97-AF65-F5344CB8AC3E}">
        <p14:creationId xmlns:p14="http://schemas.microsoft.com/office/powerpoint/2010/main" val="1596790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DFAE-75CF-FE45-A789-50DC9851FBC7}"/>
              </a:ext>
            </a:extLst>
          </p:cNvPr>
          <p:cNvSpPr>
            <a:spLocks noGrp="1"/>
          </p:cNvSpPr>
          <p:nvPr>
            <p:ph type="title"/>
          </p:nvPr>
        </p:nvSpPr>
        <p:spPr/>
        <p:txBody>
          <a:bodyPr/>
          <a:lstStyle/>
          <a:p>
            <a:r>
              <a:rPr lang="en-US" dirty="0"/>
              <a:t>Experimental Considerations</a:t>
            </a:r>
          </a:p>
        </p:txBody>
      </p:sp>
      <p:sp>
        <p:nvSpPr>
          <p:cNvPr id="3" name="Content Placeholder 2">
            <a:extLst>
              <a:ext uri="{FF2B5EF4-FFF2-40B4-BE49-F238E27FC236}">
                <a16:creationId xmlns:a16="http://schemas.microsoft.com/office/drawing/2014/main" id="{4CC415A1-6D1A-0542-9B58-D071ED650E35}"/>
              </a:ext>
            </a:extLst>
          </p:cNvPr>
          <p:cNvSpPr>
            <a:spLocks noGrp="1"/>
          </p:cNvSpPr>
          <p:nvPr>
            <p:ph idx="1"/>
          </p:nvPr>
        </p:nvSpPr>
        <p:spPr/>
        <p:txBody>
          <a:bodyPr/>
          <a:lstStyle/>
          <a:p>
            <a:r>
              <a:rPr lang="en-US" dirty="0"/>
              <a:t>Sample selection and library prep</a:t>
            </a:r>
          </a:p>
          <a:p>
            <a:r>
              <a:rPr lang="en-US" dirty="0"/>
              <a:t>Sequencing depth and multiplexing</a:t>
            </a:r>
          </a:p>
          <a:p>
            <a:r>
              <a:rPr lang="en-US" dirty="0"/>
              <a:t>Assessing the quality of the resulting sequence reads</a:t>
            </a:r>
          </a:p>
          <a:p>
            <a:r>
              <a:rPr lang="en-US" b="1" dirty="0"/>
              <a:t>Genomic alignment versus abundance estimation</a:t>
            </a:r>
          </a:p>
          <a:p>
            <a:r>
              <a:rPr lang="en-US" dirty="0"/>
              <a:t>Detection of novel/unannotated transcripts</a:t>
            </a:r>
          </a:p>
          <a:p>
            <a:r>
              <a:rPr lang="en-US" dirty="0"/>
              <a:t>Quantification of genes/transcripts/exons</a:t>
            </a:r>
          </a:p>
          <a:p>
            <a:r>
              <a:rPr lang="en-US" dirty="0"/>
              <a:t>Differential expression analysis</a:t>
            </a:r>
          </a:p>
          <a:p>
            <a:r>
              <a:rPr lang="en-US" dirty="0"/>
              <a:t>Gene co-expression and gene set enrichment analysis</a:t>
            </a:r>
          </a:p>
          <a:p>
            <a:endParaRPr lang="en-US" dirty="0"/>
          </a:p>
          <a:p>
            <a:endParaRPr lang="en-US" dirty="0"/>
          </a:p>
          <a:p>
            <a:endParaRPr lang="en-US" dirty="0"/>
          </a:p>
        </p:txBody>
      </p:sp>
    </p:spTree>
    <p:extLst>
      <p:ext uri="{BB962C8B-B14F-4D97-AF65-F5344CB8AC3E}">
        <p14:creationId xmlns:p14="http://schemas.microsoft.com/office/powerpoint/2010/main" val="1033023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8A1AD4-8FA2-8A4F-9F17-0988C3DB8EAD}"/>
              </a:ext>
            </a:extLst>
          </p:cNvPr>
          <p:cNvPicPr>
            <a:picLocks noGrp="1" noChangeAspect="1"/>
          </p:cNvPicPr>
          <p:nvPr>
            <p:ph idx="1"/>
          </p:nvPr>
        </p:nvPicPr>
        <p:blipFill>
          <a:blip r:embed="rId2"/>
          <a:stretch>
            <a:fillRect/>
          </a:stretch>
        </p:blipFill>
        <p:spPr>
          <a:xfrm>
            <a:off x="1402884" y="183181"/>
            <a:ext cx="8655516" cy="6491637"/>
          </a:xfrm>
        </p:spPr>
      </p:pic>
    </p:spTree>
    <p:extLst>
      <p:ext uri="{BB962C8B-B14F-4D97-AF65-F5344CB8AC3E}">
        <p14:creationId xmlns:p14="http://schemas.microsoft.com/office/powerpoint/2010/main" val="979662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DFAE-75CF-FE45-A789-50DC9851FBC7}"/>
              </a:ext>
            </a:extLst>
          </p:cNvPr>
          <p:cNvSpPr>
            <a:spLocks noGrp="1"/>
          </p:cNvSpPr>
          <p:nvPr>
            <p:ph type="title"/>
          </p:nvPr>
        </p:nvSpPr>
        <p:spPr/>
        <p:txBody>
          <a:bodyPr/>
          <a:lstStyle/>
          <a:p>
            <a:r>
              <a:rPr lang="en-US" dirty="0"/>
              <a:t>Experimental Considerations</a:t>
            </a:r>
          </a:p>
        </p:txBody>
      </p:sp>
      <p:sp>
        <p:nvSpPr>
          <p:cNvPr id="3" name="Content Placeholder 2">
            <a:extLst>
              <a:ext uri="{FF2B5EF4-FFF2-40B4-BE49-F238E27FC236}">
                <a16:creationId xmlns:a16="http://schemas.microsoft.com/office/drawing/2014/main" id="{4CC415A1-6D1A-0542-9B58-D071ED650E35}"/>
              </a:ext>
            </a:extLst>
          </p:cNvPr>
          <p:cNvSpPr>
            <a:spLocks noGrp="1"/>
          </p:cNvSpPr>
          <p:nvPr>
            <p:ph idx="1"/>
          </p:nvPr>
        </p:nvSpPr>
        <p:spPr/>
        <p:txBody>
          <a:bodyPr/>
          <a:lstStyle/>
          <a:p>
            <a:r>
              <a:rPr lang="en-US" dirty="0"/>
              <a:t>Sample selection and library prep</a:t>
            </a:r>
          </a:p>
          <a:p>
            <a:r>
              <a:rPr lang="en-US" dirty="0"/>
              <a:t>Sequencing depth and multiplexing</a:t>
            </a:r>
          </a:p>
          <a:p>
            <a:r>
              <a:rPr lang="en-US" dirty="0"/>
              <a:t>Assessing the quality of the resulting sequence reads</a:t>
            </a:r>
          </a:p>
          <a:p>
            <a:r>
              <a:rPr lang="en-US" dirty="0"/>
              <a:t>Genomic alignment versus abundance estimation</a:t>
            </a:r>
          </a:p>
          <a:p>
            <a:r>
              <a:rPr lang="en-US" b="1" dirty="0"/>
              <a:t>Detection of novel/unannotated transcripts</a:t>
            </a:r>
          </a:p>
          <a:p>
            <a:r>
              <a:rPr lang="en-US" dirty="0"/>
              <a:t>Quantification of genes/transcripts/exons</a:t>
            </a:r>
          </a:p>
          <a:p>
            <a:r>
              <a:rPr lang="en-US" dirty="0"/>
              <a:t>Differential expression analysis</a:t>
            </a:r>
          </a:p>
          <a:p>
            <a:r>
              <a:rPr lang="en-US" dirty="0"/>
              <a:t>Gene co-expression and gene set enrichment analysis</a:t>
            </a:r>
          </a:p>
          <a:p>
            <a:endParaRPr lang="en-US" dirty="0"/>
          </a:p>
          <a:p>
            <a:endParaRPr lang="en-US" dirty="0"/>
          </a:p>
          <a:p>
            <a:endParaRPr lang="en-US" dirty="0"/>
          </a:p>
        </p:txBody>
      </p:sp>
    </p:spTree>
    <p:extLst>
      <p:ext uri="{BB962C8B-B14F-4D97-AF65-F5344CB8AC3E}">
        <p14:creationId xmlns:p14="http://schemas.microsoft.com/office/powerpoint/2010/main" val="2071528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92928"/>
          </a:xfrm>
        </p:spPr>
        <p:txBody>
          <a:bodyPr>
            <a:normAutofit fontScale="90000"/>
          </a:bodyPr>
          <a:lstStyle/>
          <a:p>
            <a:pPr algn="ctr"/>
            <a:r>
              <a:rPr lang="en-US" dirty="0"/>
              <a:t>Two Different Approaches</a:t>
            </a:r>
          </a:p>
        </p:txBody>
      </p:sp>
      <p:sp>
        <p:nvSpPr>
          <p:cNvPr id="3" name="Text Placeholder 2"/>
          <p:cNvSpPr>
            <a:spLocks noGrp="1"/>
          </p:cNvSpPr>
          <p:nvPr>
            <p:ph type="body" idx="1"/>
          </p:nvPr>
        </p:nvSpPr>
        <p:spPr>
          <a:xfrm>
            <a:off x="1981200" y="1217635"/>
            <a:ext cx="4040188" cy="639762"/>
          </a:xfrm>
        </p:spPr>
        <p:txBody>
          <a:bodyPr/>
          <a:lstStyle/>
          <a:p>
            <a:r>
              <a:rPr lang="en-US" dirty="0"/>
              <a:t>Gene Set Expression Analysis</a:t>
            </a:r>
          </a:p>
        </p:txBody>
      </p:sp>
      <p:sp>
        <p:nvSpPr>
          <p:cNvPr id="4" name="Content Placeholder 3"/>
          <p:cNvSpPr>
            <a:spLocks noGrp="1"/>
          </p:cNvSpPr>
          <p:nvPr>
            <p:ph sz="half" idx="2"/>
          </p:nvPr>
        </p:nvSpPr>
        <p:spPr>
          <a:xfrm>
            <a:off x="1981200" y="1857397"/>
            <a:ext cx="4040188" cy="3951288"/>
          </a:xfrm>
        </p:spPr>
        <p:txBody>
          <a:bodyPr>
            <a:normAutofit lnSpcReduction="10000"/>
          </a:bodyPr>
          <a:lstStyle/>
          <a:p>
            <a:r>
              <a:rPr lang="en-US" sz="2200" dirty="0"/>
              <a:t>High sample-to-sample variability </a:t>
            </a:r>
          </a:p>
          <a:p>
            <a:r>
              <a:rPr lang="en-US" sz="2200" dirty="0"/>
              <a:t>Small expression differences</a:t>
            </a:r>
          </a:p>
          <a:p>
            <a:r>
              <a:rPr lang="en-US" sz="2200" dirty="0"/>
              <a:t>Different genes in different individuals </a:t>
            </a:r>
          </a:p>
          <a:p>
            <a:r>
              <a:rPr lang="en-US" sz="2200" dirty="0"/>
              <a:t>Genes in same pathway = same symptoms</a:t>
            </a:r>
          </a:p>
          <a:p>
            <a:r>
              <a:rPr lang="en-US" sz="2200" dirty="0"/>
              <a:t>Core deficits</a:t>
            </a:r>
          </a:p>
          <a:p>
            <a:pPr lvl="1"/>
            <a:r>
              <a:rPr lang="en-US" dirty="0"/>
              <a:t>Common across diagnoses</a:t>
            </a:r>
          </a:p>
          <a:p>
            <a:pPr lvl="1"/>
            <a:r>
              <a:rPr lang="en-US" dirty="0"/>
              <a:t>Common across brain regions</a:t>
            </a:r>
          </a:p>
          <a:p>
            <a:endParaRPr lang="en-US" sz="2200" dirty="0"/>
          </a:p>
        </p:txBody>
      </p:sp>
      <p:sp>
        <p:nvSpPr>
          <p:cNvPr id="5" name="Text Placeholder 4"/>
          <p:cNvSpPr>
            <a:spLocks noGrp="1"/>
          </p:cNvSpPr>
          <p:nvPr>
            <p:ph type="body" sz="quarter" idx="3"/>
          </p:nvPr>
        </p:nvSpPr>
        <p:spPr>
          <a:xfrm>
            <a:off x="6229986" y="1217635"/>
            <a:ext cx="4041775" cy="639762"/>
          </a:xfrm>
        </p:spPr>
        <p:txBody>
          <a:bodyPr>
            <a:normAutofit/>
          </a:bodyPr>
          <a:lstStyle/>
          <a:p>
            <a:r>
              <a:rPr lang="en-US" dirty="0"/>
              <a:t>Repetitive Element Loci</a:t>
            </a:r>
          </a:p>
        </p:txBody>
      </p:sp>
      <p:sp>
        <p:nvSpPr>
          <p:cNvPr id="6" name="Content Placeholder 5"/>
          <p:cNvSpPr>
            <a:spLocks noGrp="1"/>
          </p:cNvSpPr>
          <p:nvPr>
            <p:ph sz="quarter" idx="4"/>
          </p:nvPr>
        </p:nvSpPr>
        <p:spPr>
          <a:xfrm>
            <a:off x="6229986" y="1857397"/>
            <a:ext cx="4041775" cy="3951288"/>
          </a:xfrm>
        </p:spPr>
        <p:txBody>
          <a:bodyPr>
            <a:normAutofit lnSpcReduction="10000"/>
          </a:bodyPr>
          <a:lstStyle/>
          <a:p>
            <a:pPr marL="342900" lvl="1" indent="-342900">
              <a:buFont typeface="Arial"/>
              <a:buChar char="•"/>
            </a:pPr>
            <a:r>
              <a:rPr lang="en-US" sz="2200" dirty="0"/>
              <a:t>HG19 Repeat Database: 5,298,130 genomic regions</a:t>
            </a:r>
          </a:p>
          <a:p>
            <a:r>
              <a:rPr lang="en-US" sz="2200" dirty="0"/>
              <a:t>More than 50% of genome </a:t>
            </a:r>
          </a:p>
          <a:p>
            <a:r>
              <a:rPr lang="en-US" sz="2200" dirty="0"/>
              <a:t>Multiple copies of highly similar DNA sequences</a:t>
            </a:r>
          </a:p>
          <a:p>
            <a:r>
              <a:rPr lang="en-US" sz="2200" dirty="0"/>
              <a:t>Left over from transposition</a:t>
            </a:r>
          </a:p>
          <a:p>
            <a:r>
              <a:rPr lang="en-US" sz="2200" dirty="0"/>
              <a:t>Most immobilized</a:t>
            </a:r>
          </a:p>
          <a:p>
            <a:r>
              <a:rPr lang="en-US" sz="2200" dirty="0"/>
              <a:t>97% have unique region</a:t>
            </a:r>
          </a:p>
          <a:p>
            <a:r>
              <a:rPr lang="en-US" sz="2200" dirty="0"/>
              <a:t>Expressed in cortex but specific loci unknown</a:t>
            </a:r>
          </a:p>
          <a:p>
            <a:r>
              <a:rPr lang="en-US" sz="2200" dirty="0"/>
              <a:t>Might be functional</a:t>
            </a:r>
            <a:endParaRPr lang="en-US" dirty="0"/>
          </a:p>
          <a:p>
            <a:endParaRPr lang="en-US" dirty="0"/>
          </a:p>
          <a:p>
            <a:endParaRPr lang="en-US" dirty="0"/>
          </a:p>
          <a:p>
            <a:endParaRPr lang="en-US" dirty="0"/>
          </a:p>
          <a:p>
            <a:endParaRPr lang="en-US" dirty="0"/>
          </a:p>
        </p:txBody>
      </p:sp>
      <p:sp>
        <p:nvSpPr>
          <p:cNvPr id="7" name="Rectangle 6">
            <a:extLst>
              <a:ext uri="{FF2B5EF4-FFF2-40B4-BE49-F238E27FC236}">
                <a16:creationId xmlns:a16="http://schemas.microsoft.com/office/drawing/2014/main" id="{FA471B20-BD6E-3E4E-945F-2FECCAB3CEC2}"/>
              </a:ext>
            </a:extLst>
          </p:cNvPr>
          <p:cNvSpPr/>
          <p:nvPr/>
        </p:nvSpPr>
        <p:spPr>
          <a:xfrm>
            <a:off x="5997615" y="1217635"/>
            <a:ext cx="4465899" cy="49748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0686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520936"/>
          </a:xfrm>
        </p:spPr>
        <p:txBody>
          <a:bodyPr>
            <a:normAutofit fontScale="90000"/>
          </a:bodyPr>
          <a:lstStyle/>
          <a:p>
            <a:pPr algn="ctr"/>
            <a:r>
              <a:rPr lang="en-US" dirty="0"/>
              <a:t>Methods Overview</a:t>
            </a:r>
          </a:p>
        </p:txBody>
      </p:sp>
      <p:sp>
        <p:nvSpPr>
          <p:cNvPr id="3" name="Content Placeholder 2"/>
          <p:cNvSpPr>
            <a:spLocks noGrp="1"/>
          </p:cNvSpPr>
          <p:nvPr>
            <p:ph idx="1"/>
          </p:nvPr>
        </p:nvSpPr>
        <p:spPr>
          <a:xfrm>
            <a:off x="2072640" y="985374"/>
            <a:ext cx="8089392" cy="4939938"/>
          </a:xfrm>
        </p:spPr>
        <p:txBody>
          <a:bodyPr>
            <a:noAutofit/>
          </a:bodyPr>
          <a:lstStyle/>
          <a:p>
            <a:pPr>
              <a:lnSpc>
                <a:spcPct val="100000"/>
              </a:lnSpc>
              <a:spcAft>
                <a:spcPts val="600"/>
              </a:spcAft>
            </a:pPr>
            <a:r>
              <a:rPr lang="en-US" sz="2200" dirty="0"/>
              <a:t>Align sequencing reads to genome</a:t>
            </a:r>
          </a:p>
          <a:p>
            <a:pPr>
              <a:lnSpc>
                <a:spcPct val="100000"/>
              </a:lnSpc>
              <a:spcAft>
                <a:spcPts val="600"/>
              </a:spcAft>
            </a:pPr>
            <a:r>
              <a:rPr lang="en-US" sz="2200" dirty="0"/>
              <a:t>Count only reads that align uniquely in the genome </a:t>
            </a:r>
          </a:p>
          <a:p>
            <a:pPr lvl="1">
              <a:lnSpc>
                <a:spcPct val="100000"/>
              </a:lnSpc>
              <a:spcAft>
                <a:spcPts val="600"/>
              </a:spcAft>
            </a:pPr>
            <a:r>
              <a:rPr lang="en-US" sz="2200" dirty="0"/>
              <a:t>MQ40, 1:10,000</a:t>
            </a:r>
          </a:p>
          <a:p>
            <a:pPr>
              <a:lnSpc>
                <a:spcPct val="100000"/>
              </a:lnSpc>
              <a:spcAft>
                <a:spcPts val="600"/>
              </a:spcAft>
            </a:pPr>
            <a:r>
              <a:rPr lang="en-US" sz="2200" dirty="0"/>
              <a:t>Count reads aligning to each repetitive element locus (RE)</a:t>
            </a:r>
          </a:p>
          <a:p>
            <a:pPr>
              <a:lnSpc>
                <a:spcPct val="100000"/>
              </a:lnSpc>
              <a:spcAft>
                <a:spcPts val="600"/>
              </a:spcAft>
            </a:pPr>
            <a:r>
              <a:rPr lang="en-US" sz="2200" dirty="0"/>
              <a:t>Ensure that method works</a:t>
            </a:r>
          </a:p>
          <a:p>
            <a:pPr lvl="1">
              <a:lnSpc>
                <a:spcPct val="100000"/>
              </a:lnSpc>
              <a:spcAft>
                <a:spcPts val="600"/>
              </a:spcAft>
            </a:pPr>
            <a:r>
              <a:rPr lang="en-US" sz="2200" dirty="0"/>
              <a:t>Mapping of Y chromosome</a:t>
            </a:r>
          </a:p>
          <a:p>
            <a:pPr lvl="1">
              <a:lnSpc>
                <a:spcPct val="100000"/>
              </a:lnSpc>
              <a:spcAft>
                <a:spcPts val="600"/>
              </a:spcAft>
            </a:pPr>
            <a:r>
              <a:rPr lang="en-US" sz="2200" dirty="0"/>
              <a:t>Differential expression between blood and brain</a:t>
            </a:r>
          </a:p>
          <a:p>
            <a:pPr>
              <a:lnSpc>
                <a:spcPct val="100000"/>
              </a:lnSpc>
              <a:spcAft>
                <a:spcPts val="600"/>
              </a:spcAft>
            </a:pPr>
            <a:r>
              <a:rPr lang="en-US" sz="2200" dirty="0"/>
              <a:t>Characterize RE expression</a:t>
            </a:r>
          </a:p>
          <a:p>
            <a:pPr lvl="1">
              <a:lnSpc>
                <a:spcPct val="100000"/>
              </a:lnSpc>
              <a:spcAft>
                <a:spcPts val="600"/>
              </a:spcAft>
            </a:pPr>
            <a:r>
              <a:rPr lang="en-US" sz="2200" dirty="0"/>
              <a:t>Look at transcripts—context of RE</a:t>
            </a:r>
          </a:p>
          <a:p>
            <a:pPr lvl="1">
              <a:lnSpc>
                <a:spcPct val="100000"/>
              </a:lnSpc>
              <a:spcAft>
                <a:spcPts val="600"/>
              </a:spcAft>
            </a:pPr>
            <a:r>
              <a:rPr lang="en-US" sz="2200" dirty="0"/>
              <a:t>Look across species</a:t>
            </a:r>
          </a:p>
          <a:p>
            <a:pPr lvl="1">
              <a:lnSpc>
                <a:spcPct val="100000"/>
              </a:lnSpc>
              <a:spcAft>
                <a:spcPts val="600"/>
              </a:spcAft>
            </a:pPr>
            <a:r>
              <a:rPr lang="en-US" sz="2200" dirty="0"/>
              <a:t>Look for association with translating ribosomes</a:t>
            </a:r>
          </a:p>
          <a:p>
            <a:pPr>
              <a:lnSpc>
                <a:spcPct val="100000"/>
              </a:lnSpc>
            </a:pPr>
            <a:endParaRPr lang="en-US" sz="2200" dirty="0"/>
          </a:p>
        </p:txBody>
      </p:sp>
    </p:spTree>
    <p:extLst>
      <p:ext uri="{BB962C8B-B14F-4D97-AF65-F5344CB8AC3E}">
        <p14:creationId xmlns:p14="http://schemas.microsoft.com/office/powerpoint/2010/main" val="829209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1.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98900" y="266700"/>
            <a:ext cx="4394200" cy="6311900"/>
          </a:xfrm>
          <a:prstGeom prst="rect">
            <a:avLst/>
          </a:prstGeom>
        </p:spPr>
      </p:pic>
      <p:sp>
        <p:nvSpPr>
          <p:cNvPr id="3" name="TextBox 2"/>
          <p:cNvSpPr txBox="1"/>
          <p:nvPr/>
        </p:nvSpPr>
        <p:spPr>
          <a:xfrm>
            <a:off x="4479305" y="82034"/>
            <a:ext cx="3233390" cy="369332"/>
          </a:xfrm>
          <a:prstGeom prst="rect">
            <a:avLst/>
          </a:prstGeom>
          <a:noFill/>
        </p:spPr>
        <p:txBody>
          <a:bodyPr wrap="none" rtlCol="0">
            <a:spAutoFit/>
          </a:bodyPr>
          <a:lstStyle/>
          <a:p>
            <a:r>
              <a:rPr lang="en-US" dirty="0"/>
              <a:t>RE Expression on Y Chromosome</a:t>
            </a:r>
          </a:p>
        </p:txBody>
      </p:sp>
    </p:spTree>
    <p:extLst>
      <p:ext uri="{BB962C8B-B14F-4D97-AF65-F5344CB8AC3E}">
        <p14:creationId xmlns:p14="http://schemas.microsoft.com/office/powerpoint/2010/main" val="1005968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528321"/>
          </a:xfrm>
        </p:spPr>
        <p:txBody>
          <a:bodyPr>
            <a:normAutofit fontScale="90000"/>
          </a:bodyPr>
          <a:lstStyle/>
          <a:p>
            <a:pPr algn="ctr"/>
            <a:r>
              <a:rPr lang="en-US" dirty="0"/>
              <a:t>Differential Expression of RE</a:t>
            </a:r>
          </a:p>
        </p:txBody>
      </p:sp>
      <p:pic>
        <p:nvPicPr>
          <p:cNvPr id="3" name="Picture 2" descr="Figure2.pdf"/>
          <p:cNvPicPr>
            <a:picLocks noChangeAspect="1"/>
          </p:cNvPicPr>
          <p:nvPr/>
        </p:nvPicPr>
        <p:blipFill rotWithShape="1">
          <a:blip r:embed="rId2">
            <a:extLst>
              <a:ext uri="{28A0092B-C50C-407E-A947-70E740481C1C}">
                <a14:useLocalDpi xmlns:a14="http://schemas.microsoft.com/office/drawing/2010/main"/>
              </a:ext>
            </a:extLst>
          </a:blip>
          <a:srcRect b="61567"/>
          <a:stretch/>
        </p:blipFill>
        <p:spPr>
          <a:xfrm>
            <a:off x="1694688" y="1026281"/>
            <a:ext cx="9814813" cy="4881638"/>
          </a:xfrm>
          <a:prstGeom prst="rect">
            <a:avLst/>
          </a:prstGeom>
        </p:spPr>
      </p:pic>
    </p:spTree>
    <p:extLst>
      <p:ext uri="{BB962C8B-B14F-4D97-AF65-F5344CB8AC3E}">
        <p14:creationId xmlns:p14="http://schemas.microsoft.com/office/powerpoint/2010/main" val="1014173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0015" y="152465"/>
            <a:ext cx="8751923" cy="6705535"/>
          </a:xfrm>
        </p:spPr>
        <p:txBody>
          <a:bodyPr>
            <a:normAutofit fontScale="62500" lnSpcReduction="20000"/>
          </a:bodyPr>
          <a:lstStyle/>
          <a:p>
            <a:pPr marL="0" indent="0" algn="ctr">
              <a:lnSpc>
                <a:spcPct val="120000"/>
              </a:lnSpc>
              <a:buNone/>
            </a:pPr>
            <a:r>
              <a:rPr lang="en-US" sz="3600" b="1" dirty="0"/>
              <a:t>Goal</a:t>
            </a:r>
            <a:r>
              <a:rPr lang="en-US" sz="3600" dirty="0"/>
              <a:t>: Identify </a:t>
            </a:r>
            <a:r>
              <a:rPr lang="en-US" sz="3600" b="1" dirty="0"/>
              <a:t>robust</a:t>
            </a:r>
            <a:r>
              <a:rPr lang="en-US" sz="3600" dirty="0"/>
              <a:t> changes in gene expression in psychiatric disease</a:t>
            </a:r>
            <a:endParaRPr lang="en-US" dirty="0"/>
          </a:p>
          <a:p>
            <a:pPr marL="0" indent="0">
              <a:lnSpc>
                <a:spcPct val="220000"/>
              </a:lnSpc>
              <a:buNone/>
            </a:pPr>
            <a:r>
              <a:rPr lang="en-US" dirty="0"/>
              <a:t>Considerations:</a:t>
            </a:r>
          </a:p>
          <a:p>
            <a:pPr lvl="1">
              <a:lnSpc>
                <a:spcPct val="160000"/>
              </a:lnSpc>
            </a:pPr>
            <a:r>
              <a:rPr lang="en-US" dirty="0"/>
              <a:t>Most GWAS loci are outside of coding regions = suspected </a:t>
            </a:r>
            <a:r>
              <a:rPr lang="en-US" dirty="0" err="1"/>
              <a:t>eQTLs</a:t>
            </a:r>
            <a:endParaRPr lang="en-US" dirty="0"/>
          </a:p>
          <a:p>
            <a:pPr lvl="1">
              <a:lnSpc>
                <a:spcPct val="160000"/>
              </a:lnSpc>
            </a:pPr>
            <a:r>
              <a:rPr lang="en-US" dirty="0"/>
              <a:t>Heterogeneity of gene expression</a:t>
            </a:r>
          </a:p>
          <a:p>
            <a:pPr lvl="2">
              <a:lnSpc>
                <a:spcPct val="120000"/>
              </a:lnSpc>
            </a:pPr>
            <a:r>
              <a:rPr lang="en-US" dirty="0"/>
              <a:t>Many GWAS loci of small effect = rare or not penetrant</a:t>
            </a:r>
          </a:p>
          <a:p>
            <a:pPr lvl="3">
              <a:lnSpc>
                <a:spcPct val="120000"/>
              </a:lnSpc>
            </a:pPr>
            <a:r>
              <a:rPr lang="en-US" sz="2900" b="1" dirty="0"/>
              <a:t>Look at gene expression in aggregate = Gene sets</a:t>
            </a:r>
            <a:endParaRPr lang="en-US" sz="2900" dirty="0"/>
          </a:p>
          <a:p>
            <a:pPr lvl="2">
              <a:lnSpc>
                <a:spcPct val="120000"/>
              </a:lnSpc>
            </a:pPr>
            <a:r>
              <a:rPr lang="en-US" dirty="0"/>
              <a:t>Expression affected by cell type, signaling</a:t>
            </a:r>
          </a:p>
          <a:p>
            <a:pPr lvl="3"/>
            <a:r>
              <a:rPr lang="en-US" sz="2900" b="1" dirty="0"/>
              <a:t>Look at multiple brain regions</a:t>
            </a:r>
            <a:endParaRPr lang="en-US" sz="2900" dirty="0"/>
          </a:p>
          <a:p>
            <a:pPr lvl="1">
              <a:lnSpc>
                <a:spcPct val="160000"/>
              </a:lnSpc>
            </a:pPr>
            <a:r>
              <a:rPr lang="en-US" dirty="0"/>
              <a:t>Sample heterogeneity</a:t>
            </a:r>
          </a:p>
          <a:p>
            <a:pPr lvl="2">
              <a:lnSpc>
                <a:spcPct val="120000"/>
              </a:lnSpc>
            </a:pPr>
            <a:r>
              <a:rPr lang="en-US" dirty="0"/>
              <a:t>Complex disorders with spectrum of symptoms</a:t>
            </a:r>
          </a:p>
          <a:p>
            <a:pPr lvl="3">
              <a:lnSpc>
                <a:spcPct val="120000"/>
              </a:lnSpc>
            </a:pPr>
            <a:r>
              <a:rPr lang="en-US" dirty="0"/>
              <a:t>Either refine or </a:t>
            </a:r>
            <a:r>
              <a:rPr lang="en-US" sz="2900" b="1" dirty="0"/>
              <a:t>increase number of samples</a:t>
            </a:r>
          </a:p>
          <a:p>
            <a:pPr lvl="2">
              <a:lnSpc>
                <a:spcPct val="120000"/>
              </a:lnSpc>
            </a:pPr>
            <a:r>
              <a:rPr lang="en-US" dirty="0"/>
              <a:t>Environmental variation</a:t>
            </a:r>
          </a:p>
          <a:p>
            <a:pPr lvl="3">
              <a:lnSpc>
                <a:spcPct val="120000"/>
              </a:lnSpc>
            </a:pPr>
            <a:r>
              <a:rPr lang="en-US" dirty="0"/>
              <a:t>Either refine or </a:t>
            </a:r>
            <a:r>
              <a:rPr lang="en-US" sz="2900" b="1" dirty="0"/>
              <a:t>increase number of samples</a:t>
            </a:r>
          </a:p>
          <a:p>
            <a:pPr lvl="1">
              <a:lnSpc>
                <a:spcPct val="160000"/>
              </a:lnSpc>
            </a:pPr>
            <a:r>
              <a:rPr lang="en-US" dirty="0"/>
              <a:t>Many GWAS loci associate with multiple disorders</a:t>
            </a:r>
          </a:p>
          <a:p>
            <a:pPr lvl="2">
              <a:lnSpc>
                <a:spcPct val="120000"/>
              </a:lnSpc>
            </a:pPr>
            <a:r>
              <a:rPr lang="en-US" sz="2900" b="1" dirty="0"/>
              <a:t>Look for shared changes across disorders to increase total number of samples</a:t>
            </a:r>
          </a:p>
          <a:p>
            <a:pPr lvl="2">
              <a:lnSpc>
                <a:spcPct val="120000"/>
              </a:lnSpc>
            </a:pPr>
            <a:r>
              <a:rPr lang="en-US" sz="2900" b="1" dirty="0"/>
              <a:t>Look for shared changes across disorders to control for medications etc.</a:t>
            </a:r>
          </a:p>
          <a:p>
            <a:pPr marL="457200" lvl="1" indent="0">
              <a:buNone/>
            </a:pPr>
            <a:endParaRPr lang="en-US" sz="2900" dirty="0"/>
          </a:p>
        </p:txBody>
      </p:sp>
    </p:spTree>
    <p:extLst>
      <p:ext uri="{BB962C8B-B14F-4D97-AF65-F5344CB8AC3E}">
        <p14:creationId xmlns:p14="http://schemas.microsoft.com/office/powerpoint/2010/main" val="3868328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90919"/>
            <a:ext cx="8229600" cy="737613"/>
          </a:xfrm>
        </p:spPr>
        <p:txBody>
          <a:bodyPr>
            <a:normAutofit/>
          </a:bodyPr>
          <a:lstStyle/>
          <a:p>
            <a:pPr algn="ctr"/>
            <a:r>
              <a:rPr lang="en-US" sz="3000" dirty="0"/>
              <a:t>Location of Expressed Repeats</a:t>
            </a:r>
          </a:p>
        </p:txBody>
      </p:sp>
      <p:sp>
        <p:nvSpPr>
          <p:cNvPr id="3" name="Content Placeholder 2"/>
          <p:cNvSpPr>
            <a:spLocks noGrp="1"/>
          </p:cNvSpPr>
          <p:nvPr>
            <p:ph idx="4294967295"/>
          </p:nvPr>
        </p:nvSpPr>
        <p:spPr>
          <a:xfrm>
            <a:off x="2438400" y="1938338"/>
            <a:ext cx="8229600" cy="4525962"/>
          </a:xfrm>
        </p:spPr>
        <p:txBody>
          <a:bodyPr/>
          <a:lstStyle/>
          <a:p>
            <a:pPr marL="0" indent="0">
              <a:buNone/>
            </a:pPr>
            <a:endParaRPr lang="en-US" dirty="0"/>
          </a:p>
          <a:p>
            <a:endParaRPr lang="en-US" dirty="0"/>
          </a:p>
          <a:p>
            <a:endParaRPr lang="en-US" dirty="0"/>
          </a:p>
        </p:txBody>
      </p:sp>
      <p:pic>
        <p:nvPicPr>
          <p:cNvPr id="10" name="Picture 9" descr="400px-Gene2-plain.svg.png"/>
          <p:cNvPicPr>
            <a:picLocks noChangeAspect="1"/>
          </p:cNvPicPr>
          <p:nvPr/>
        </p:nvPicPr>
        <p:blipFill>
          <a:blip r:embed="rId3"/>
          <a:srcRect/>
          <a:stretch>
            <a:fillRect/>
          </a:stretch>
        </p:blipFill>
        <p:spPr>
          <a:xfrm>
            <a:off x="2801287" y="1030656"/>
            <a:ext cx="6654800" cy="5639930"/>
          </a:xfrm>
          <a:prstGeom prst="rect">
            <a:avLst/>
          </a:prstGeom>
        </p:spPr>
      </p:pic>
      <p:sp>
        <p:nvSpPr>
          <p:cNvPr id="13" name="TextBox 12"/>
          <p:cNvSpPr txBox="1"/>
          <p:nvPr/>
        </p:nvSpPr>
        <p:spPr>
          <a:xfrm>
            <a:off x="6125913" y="2410998"/>
            <a:ext cx="3139276" cy="369332"/>
          </a:xfrm>
          <a:prstGeom prst="rect">
            <a:avLst/>
          </a:prstGeom>
          <a:solidFill>
            <a:schemeClr val="bg1"/>
          </a:solidFill>
        </p:spPr>
        <p:txBody>
          <a:bodyPr wrap="square" rtlCol="0">
            <a:spAutoFit/>
          </a:bodyPr>
          <a:lstStyle/>
          <a:p>
            <a:r>
              <a:rPr lang="en-US" dirty="0"/>
              <a:t>Transcribed Gene</a:t>
            </a:r>
          </a:p>
        </p:txBody>
      </p:sp>
      <p:sp>
        <p:nvSpPr>
          <p:cNvPr id="14" name="TextBox 13"/>
          <p:cNvSpPr txBox="1"/>
          <p:nvPr/>
        </p:nvSpPr>
        <p:spPr>
          <a:xfrm>
            <a:off x="2490675" y="3312821"/>
            <a:ext cx="1702434" cy="369332"/>
          </a:xfrm>
          <a:prstGeom prst="rect">
            <a:avLst/>
          </a:prstGeom>
          <a:noFill/>
        </p:spPr>
        <p:txBody>
          <a:bodyPr wrap="none" rtlCol="0">
            <a:spAutoFit/>
          </a:bodyPr>
          <a:lstStyle/>
          <a:p>
            <a:r>
              <a:rPr lang="en-US" dirty="0"/>
              <a:t>Sense Direction:</a:t>
            </a:r>
          </a:p>
        </p:txBody>
      </p:sp>
      <p:cxnSp>
        <p:nvCxnSpPr>
          <p:cNvPr id="12" name="Straight Arrow Connector 11"/>
          <p:cNvCxnSpPr/>
          <p:nvPr/>
        </p:nvCxnSpPr>
        <p:spPr>
          <a:xfrm>
            <a:off x="2801287" y="3311233"/>
            <a:ext cx="1391822"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1547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40891"/>
            <a:ext cx="8229600" cy="737613"/>
          </a:xfrm>
        </p:spPr>
        <p:txBody>
          <a:bodyPr>
            <a:normAutofit/>
          </a:bodyPr>
          <a:lstStyle/>
          <a:p>
            <a:pPr algn="ctr"/>
            <a:r>
              <a:rPr lang="en-US" sz="3000" dirty="0" err="1"/>
              <a:t>Intergenic</a:t>
            </a:r>
            <a:r>
              <a:rPr lang="en-US" sz="3000" dirty="0"/>
              <a:t> Repeat Element Expression</a:t>
            </a:r>
          </a:p>
        </p:txBody>
      </p:sp>
      <p:pic>
        <p:nvPicPr>
          <p:cNvPr id="10" name="Picture 9" descr="400px-Gene2-plain.svg.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3040174" y="1874069"/>
            <a:ext cx="6654800" cy="1327602"/>
          </a:xfrm>
          <a:prstGeom prst="rect">
            <a:avLst/>
          </a:prstGeom>
        </p:spPr>
      </p:pic>
      <p:sp>
        <p:nvSpPr>
          <p:cNvPr id="17" name="TextBox 16"/>
          <p:cNvSpPr txBox="1"/>
          <p:nvPr/>
        </p:nvSpPr>
        <p:spPr>
          <a:xfrm>
            <a:off x="2220087" y="2223135"/>
            <a:ext cx="1226618" cy="400110"/>
          </a:xfrm>
          <a:prstGeom prst="rect">
            <a:avLst/>
          </a:prstGeom>
          <a:noFill/>
        </p:spPr>
        <p:txBody>
          <a:bodyPr wrap="none" rtlCol="0">
            <a:spAutoFit/>
          </a:bodyPr>
          <a:lstStyle/>
          <a:p>
            <a:r>
              <a:rPr lang="en-US" sz="2000" dirty="0" err="1"/>
              <a:t>Intergenic</a:t>
            </a:r>
            <a:endParaRPr lang="en-US" sz="2000" dirty="0"/>
          </a:p>
        </p:txBody>
      </p:sp>
      <p:sp>
        <p:nvSpPr>
          <p:cNvPr id="8" name="TextBox 7"/>
          <p:cNvSpPr txBox="1"/>
          <p:nvPr/>
        </p:nvSpPr>
        <p:spPr>
          <a:xfrm>
            <a:off x="2611953" y="4173950"/>
            <a:ext cx="6848299" cy="461665"/>
          </a:xfrm>
          <a:prstGeom prst="rect">
            <a:avLst/>
          </a:prstGeom>
          <a:noFill/>
        </p:spPr>
        <p:txBody>
          <a:bodyPr wrap="none" rtlCol="0">
            <a:spAutoFit/>
          </a:bodyPr>
          <a:lstStyle/>
          <a:p>
            <a:r>
              <a:rPr lang="en-US" sz="2400" dirty="0"/>
              <a:t>10405 expressed repeats (33% of total) are </a:t>
            </a:r>
            <a:r>
              <a:rPr lang="en-US" sz="2400" dirty="0" err="1"/>
              <a:t>intergenic</a:t>
            </a:r>
            <a:endParaRPr lang="en-US" sz="2400" dirty="0"/>
          </a:p>
        </p:txBody>
      </p:sp>
      <p:sp>
        <p:nvSpPr>
          <p:cNvPr id="7" name="Rectangle 6"/>
          <p:cNvSpPr/>
          <p:nvPr/>
        </p:nvSpPr>
        <p:spPr>
          <a:xfrm>
            <a:off x="3070057" y="3042639"/>
            <a:ext cx="619703" cy="4237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981201" y="1553883"/>
            <a:ext cx="2321858" cy="191247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347882" y="2372546"/>
            <a:ext cx="1419412" cy="61568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338047" y="1889011"/>
            <a:ext cx="1535952" cy="112910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7431743" y="2208194"/>
            <a:ext cx="1535952" cy="14941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6123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4569"/>
            <a:ext cx="8229600" cy="737613"/>
          </a:xfrm>
        </p:spPr>
        <p:txBody>
          <a:bodyPr>
            <a:normAutofit/>
          </a:bodyPr>
          <a:lstStyle/>
          <a:p>
            <a:pPr algn="ctr"/>
            <a:r>
              <a:rPr lang="en-US" sz="3000" dirty="0"/>
              <a:t>Repeat Elements Expressed in Genes</a:t>
            </a:r>
          </a:p>
        </p:txBody>
      </p:sp>
      <p:pic>
        <p:nvPicPr>
          <p:cNvPr id="10" name="Picture 9" descr="400px-Gene2-plain.svg.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2801287" y="603106"/>
            <a:ext cx="6654800" cy="3064588"/>
          </a:xfrm>
          <a:prstGeom prst="rect">
            <a:avLst/>
          </a:prstGeom>
        </p:spPr>
      </p:pic>
      <p:sp>
        <p:nvSpPr>
          <p:cNvPr id="13" name="TextBox 12"/>
          <p:cNvSpPr txBox="1"/>
          <p:nvPr/>
        </p:nvSpPr>
        <p:spPr>
          <a:xfrm>
            <a:off x="6125913" y="1983448"/>
            <a:ext cx="3139276" cy="369332"/>
          </a:xfrm>
          <a:prstGeom prst="rect">
            <a:avLst/>
          </a:prstGeom>
          <a:solidFill>
            <a:schemeClr val="bg1"/>
          </a:solidFill>
        </p:spPr>
        <p:txBody>
          <a:bodyPr wrap="square" rtlCol="0">
            <a:spAutoFit/>
          </a:bodyPr>
          <a:lstStyle/>
          <a:p>
            <a:r>
              <a:rPr lang="en-US" dirty="0"/>
              <a:t>Transcribed Gene</a:t>
            </a:r>
          </a:p>
        </p:txBody>
      </p:sp>
      <p:sp>
        <p:nvSpPr>
          <p:cNvPr id="14" name="TextBox 13"/>
          <p:cNvSpPr txBox="1"/>
          <p:nvPr/>
        </p:nvSpPr>
        <p:spPr>
          <a:xfrm>
            <a:off x="2490675" y="2885271"/>
            <a:ext cx="1702434" cy="369332"/>
          </a:xfrm>
          <a:prstGeom prst="rect">
            <a:avLst/>
          </a:prstGeom>
          <a:noFill/>
        </p:spPr>
        <p:txBody>
          <a:bodyPr wrap="none" rtlCol="0">
            <a:spAutoFit/>
          </a:bodyPr>
          <a:lstStyle/>
          <a:p>
            <a:r>
              <a:rPr lang="en-US" dirty="0"/>
              <a:t>Sense Direction:</a:t>
            </a:r>
          </a:p>
        </p:txBody>
      </p:sp>
      <p:cxnSp>
        <p:nvCxnSpPr>
          <p:cNvPr id="12" name="Straight Arrow Connector 11"/>
          <p:cNvCxnSpPr/>
          <p:nvPr/>
        </p:nvCxnSpPr>
        <p:spPr>
          <a:xfrm>
            <a:off x="2801287" y="2883683"/>
            <a:ext cx="1391822"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981200" y="3881781"/>
            <a:ext cx="8229600" cy="2308324"/>
          </a:xfrm>
          <a:prstGeom prst="rect">
            <a:avLst/>
          </a:prstGeom>
          <a:noFill/>
        </p:spPr>
        <p:txBody>
          <a:bodyPr wrap="square" rtlCol="0">
            <a:spAutoFit/>
          </a:bodyPr>
          <a:lstStyle/>
          <a:p>
            <a:pPr algn="ctr"/>
            <a:r>
              <a:rPr lang="en-US" sz="2400" dirty="0"/>
              <a:t>Roughly 2/3 of expressed repeats are transcribed in the sense direction in genes</a:t>
            </a:r>
          </a:p>
          <a:p>
            <a:pPr algn="ctr"/>
            <a:endParaRPr lang="en-US" sz="2400" dirty="0"/>
          </a:p>
          <a:p>
            <a:pPr algn="ctr"/>
            <a:r>
              <a:rPr lang="en-US" sz="2400" dirty="0"/>
              <a:t>14,055 in </a:t>
            </a:r>
            <a:r>
              <a:rPr lang="en-US" sz="2400" dirty="0" err="1"/>
              <a:t>exons</a:t>
            </a:r>
            <a:endParaRPr lang="en-US" sz="2400" dirty="0"/>
          </a:p>
          <a:p>
            <a:pPr algn="ctr"/>
            <a:r>
              <a:rPr lang="en-US" sz="2400" dirty="0"/>
              <a:t>7,228 in </a:t>
            </a:r>
            <a:r>
              <a:rPr lang="en-US" sz="2400" dirty="0" err="1"/>
              <a:t>introns</a:t>
            </a:r>
            <a:endParaRPr lang="en-US" sz="2400" dirty="0"/>
          </a:p>
          <a:p>
            <a:pPr algn="ctr"/>
            <a:endParaRPr lang="en-US" sz="2400" dirty="0"/>
          </a:p>
        </p:txBody>
      </p:sp>
    </p:spTree>
    <p:extLst>
      <p:ext uri="{BB962C8B-B14F-4D97-AF65-F5344CB8AC3E}">
        <p14:creationId xmlns:p14="http://schemas.microsoft.com/office/powerpoint/2010/main" val="3503090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7 (1).pdf">
            <a:extLst>
              <a:ext uri="{FF2B5EF4-FFF2-40B4-BE49-F238E27FC236}">
                <a16:creationId xmlns:a16="http://schemas.microsoft.com/office/drawing/2014/main" id="{5821312C-54DC-4942-B46A-1A546EE7B94F}"/>
              </a:ext>
            </a:extLst>
          </p:cNvPr>
          <p:cNvPicPr>
            <a:picLocks noChangeAspect="1"/>
          </p:cNvPicPr>
          <p:nvPr/>
        </p:nvPicPr>
        <p:blipFill rotWithShape="1">
          <a:blip r:embed="rId2">
            <a:extLst>
              <a:ext uri="{28A0092B-C50C-407E-A947-70E740481C1C}">
                <a14:useLocalDpi xmlns:a14="http://schemas.microsoft.com/office/drawing/2010/main"/>
              </a:ext>
            </a:extLst>
          </a:blip>
          <a:srcRect l="16253" r="10196" b="67217"/>
          <a:stretch/>
        </p:blipFill>
        <p:spPr>
          <a:xfrm>
            <a:off x="3000029" y="1172996"/>
            <a:ext cx="7593147" cy="4379858"/>
          </a:xfrm>
          <a:prstGeom prst="rect">
            <a:avLst/>
          </a:prstGeom>
        </p:spPr>
      </p:pic>
      <p:sp>
        <p:nvSpPr>
          <p:cNvPr id="4" name="TextBox 3">
            <a:extLst>
              <a:ext uri="{FF2B5EF4-FFF2-40B4-BE49-F238E27FC236}">
                <a16:creationId xmlns:a16="http://schemas.microsoft.com/office/drawing/2014/main" id="{E58F7FE3-C9F4-1B48-8251-0AD66A765E31}"/>
              </a:ext>
            </a:extLst>
          </p:cNvPr>
          <p:cNvSpPr txBox="1"/>
          <p:nvPr/>
        </p:nvSpPr>
        <p:spPr>
          <a:xfrm>
            <a:off x="1978058" y="462533"/>
            <a:ext cx="8279446" cy="461665"/>
          </a:xfrm>
          <a:prstGeom prst="rect">
            <a:avLst/>
          </a:prstGeom>
          <a:noFill/>
        </p:spPr>
        <p:txBody>
          <a:bodyPr wrap="none" rtlCol="0">
            <a:spAutoFit/>
          </a:bodyPr>
          <a:lstStyle/>
          <a:p>
            <a:r>
              <a:rPr lang="en-US" sz="2400" dirty="0"/>
              <a:t>Identification of novel splicing patterns = new transcript isoforms</a:t>
            </a:r>
          </a:p>
        </p:txBody>
      </p:sp>
      <p:sp>
        <p:nvSpPr>
          <p:cNvPr id="5" name="Rectangle 4">
            <a:extLst>
              <a:ext uri="{FF2B5EF4-FFF2-40B4-BE49-F238E27FC236}">
                <a16:creationId xmlns:a16="http://schemas.microsoft.com/office/drawing/2014/main" id="{B65D8E85-5BE9-2C46-825B-618978B64FF4}"/>
              </a:ext>
            </a:extLst>
          </p:cNvPr>
          <p:cNvSpPr/>
          <p:nvPr/>
        </p:nvSpPr>
        <p:spPr>
          <a:xfrm>
            <a:off x="5260901" y="839089"/>
            <a:ext cx="438912" cy="444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42F6E5-DC8A-D445-B647-F4868D50D2EC}"/>
              </a:ext>
            </a:extLst>
          </p:cNvPr>
          <p:cNvSpPr/>
          <p:nvPr/>
        </p:nvSpPr>
        <p:spPr>
          <a:xfrm>
            <a:off x="3760714" y="1805651"/>
            <a:ext cx="5810491" cy="937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AEE17B1-3287-7641-A71E-71572B35D968}"/>
              </a:ext>
            </a:extLst>
          </p:cNvPr>
          <p:cNvSpPr/>
          <p:nvPr/>
        </p:nvSpPr>
        <p:spPr>
          <a:xfrm>
            <a:off x="3760714" y="3656104"/>
            <a:ext cx="5810491" cy="937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5D8CCB9-5880-D249-AB96-0DBF8EB738CB}"/>
              </a:ext>
            </a:extLst>
          </p:cNvPr>
          <p:cNvCxnSpPr/>
          <p:nvPr/>
        </p:nvCxnSpPr>
        <p:spPr>
          <a:xfrm>
            <a:off x="3888035" y="2731625"/>
            <a:ext cx="7407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459A2E8-FF9C-1946-B0CB-90C842CC4507}"/>
              </a:ext>
            </a:extLst>
          </p:cNvPr>
          <p:cNvCxnSpPr/>
          <p:nvPr/>
        </p:nvCxnSpPr>
        <p:spPr>
          <a:xfrm>
            <a:off x="4075159" y="2571509"/>
            <a:ext cx="7407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B684905-63D1-4D4E-814B-15B1B39B426F}"/>
              </a:ext>
            </a:extLst>
          </p:cNvPr>
          <p:cNvCxnSpPr/>
          <p:nvPr/>
        </p:nvCxnSpPr>
        <p:spPr>
          <a:xfrm>
            <a:off x="4258425" y="2422967"/>
            <a:ext cx="7407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82EB70C-3633-9E4F-8035-7B187ABBA776}"/>
              </a:ext>
            </a:extLst>
          </p:cNvPr>
          <p:cNvCxnSpPr>
            <a:cxnSpLocks/>
          </p:cNvCxnSpPr>
          <p:nvPr/>
        </p:nvCxnSpPr>
        <p:spPr>
          <a:xfrm>
            <a:off x="4540076" y="2245488"/>
            <a:ext cx="4591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F30F564-4EDB-B24B-A811-E9D237C6434E}"/>
              </a:ext>
            </a:extLst>
          </p:cNvPr>
          <p:cNvCxnSpPr/>
          <p:nvPr/>
        </p:nvCxnSpPr>
        <p:spPr>
          <a:xfrm>
            <a:off x="8311493" y="2725838"/>
            <a:ext cx="7407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AB70126-808B-F941-8E38-10926CC9E74A}"/>
              </a:ext>
            </a:extLst>
          </p:cNvPr>
          <p:cNvCxnSpPr/>
          <p:nvPr/>
        </p:nvCxnSpPr>
        <p:spPr>
          <a:xfrm>
            <a:off x="8498617" y="2565722"/>
            <a:ext cx="7407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250651D-72A4-1A4F-8ABC-D4CDEB6B9BCC}"/>
              </a:ext>
            </a:extLst>
          </p:cNvPr>
          <p:cNvCxnSpPr/>
          <p:nvPr/>
        </p:nvCxnSpPr>
        <p:spPr>
          <a:xfrm>
            <a:off x="8681883" y="2417180"/>
            <a:ext cx="7407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C18FAF1-CF9B-BD4C-AEE6-264E58762104}"/>
              </a:ext>
            </a:extLst>
          </p:cNvPr>
          <p:cNvSpPr txBox="1"/>
          <p:nvPr/>
        </p:nvSpPr>
        <p:spPr>
          <a:xfrm>
            <a:off x="1994499" y="2541172"/>
            <a:ext cx="1096454" cy="369332"/>
          </a:xfrm>
          <a:prstGeom prst="rect">
            <a:avLst/>
          </a:prstGeom>
          <a:noFill/>
        </p:spPr>
        <p:txBody>
          <a:bodyPr wrap="none" rtlCol="0">
            <a:spAutoFit/>
          </a:bodyPr>
          <a:lstStyle/>
          <a:p>
            <a:r>
              <a:rPr lang="en-US" dirty="0"/>
              <a:t>Canonical</a:t>
            </a:r>
          </a:p>
        </p:txBody>
      </p:sp>
      <p:sp>
        <p:nvSpPr>
          <p:cNvPr id="18" name="TextBox 17">
            <a:extLst>
              <a:ext uri="{FF2B5EF4-FFF2-40B4-BE49-F238E27FC236}">
                <a16:creationId xmlns:a16="http://schemas.microsoft.com/office/drawing/2014/main" id="{C3A62745-3E9C-044D-AB48-9E33A28F641F}"/>
              </a:ext>
            </a:extLst>
          </p:cNvPr>
          <p:cNvSpPr txBox="1"/>
          <p:nvPr/>
        </p:nvSpPr>
        <p:spPr>
          <a:xfrm>
            <a:off x="1978058" y="4350899"/>
            <a:ext cx="724814" cy="369332"/>
          </a:xfrm>
          <a:prstGeom prst="rect">
            <a:avLst/>
          </a:prstGeom>
          <a:noFill/>
        </p:spPr>
        <p:txBody>
          <a:bodyPr wrap="none" rtlCol="0">
            <a:spAutoFit/>
          </a:bodyPr>
          <a:lstStyle/>
          <a:p>
            <a:r>
              <a:rPr lang="en-US" dirty="0"/>
              <a:t>Novel</a:t>
            </a:r>
          </a:p>
        </p:txBody>
      </p:sp>
      <p:cxnSp>
        <p:nvCxnSpPr>
          <p:cNvPr id="19" name="Straight Connector 18">
            <a:extLst>
              <a:ext uri="{FF2B5EF4-FFF2-40B4-BE49-F238E27FC236}">
                <a16:creationId xmlns:a16="http://schemas.microsoft.com/office/drawing/2014/main" id="{CA6E3219-AAB2-3A47-9C66-D48ACB854B38}"/>
              </a:ext>
            </a:extLst>
          </p:cNvPr>
          <p:cNvCxnSpPr>
            <a:cxnSpLocks/>
          </p:cNvCxnSpPr>
          <p:nvPr/>
        </p:nvCxnSpPr>
        <p:spPr>
          <a:xfrm>
            <a:off x="4715625" y="2062222"/>
            <a:ext cx="28358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8C220E-9D80-1A4F-A578-7B536A4334B8}"/>
              </a:ext>
            </a:extLst>
          </p:cNvPr>
          <p:cNvCxnSpPr>
            <a:cxnSpLocks/>
          </p:cNvCxnSpPr>
          <p:nvPr/>
        </p:nvCxnSpPr>
        <p:spPr>
          <a:xfrm>
            <a:off x="6092756" y="4519915"/>
            <a:ext cx="58984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D9D5460-C61C-3E49-A46F-C0AAEC023D43}"/>
              </a:ext>
            </a:extLst>
          </p:cNvPr>
          <p:cNvCxnSpPr>
            <a:cxnSpLocks/>
          </p:cNvCxnSpPr>
          <p:nvPr/>
        </p:nvCxnSpPr>
        <p:spPr>
          <a:xfrm>
            <a:off x="8311493" y="2316863"/>
            <a:ext cx="32795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EEB57F7-DC8B-7F4F-84D5-80D06D4A5C1D}"/>
              </a:ext>
            </a:extLst>
          </p:cNvPr>
          <p:cNvCxnSpPr>
            <a:cxnSpLocks/>
          </p:cNvCxnSpPr>
          <p:nvPr/>
        </p:nvCxnSpPr>
        <p:spPr>
          <a:xfrm>
            <a:off x="8311493" y="2133597"/>
            <a:ext cx="50350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A33BE89-8FFE-9742-8343-4413B3D9553B}"/>
              </a:ext>
            </a:extLst>
          </p:cNvPr>
          <p:cNvCxnSpPr/>
          <p:nvPr/>
        </p:nvCxnSpPr>
        <p:spPr>
          <a:xfrm>
            <a:off x="3913110" y="4516058"/>
            <a:ext cx="7407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9BA4AE2-89D8-B74E-BC97-E77781EF4C31}"/>
              </a:ext>
            </a:extLst>
          </p:cNvPr>
          <p:cNvCxnSpPr/>
          <p:nvPr/>
        </p:nvCxnSpPr>
        <p:spPr>
          <a:xfrm>
            <a:off x="4100234" y="4355942"/>
            <a:ext cx="7407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8FD9089-1AD8-9949-BEC1-5F9280A0C442}"/>
              </a:ext>
            </a:extLst>
          </p:cNvPr>
          <p:cNvCxnSpPr/>
          <p:nvPr/>
        </p:nvCxnSpPr>
        <p:spPr>
          <a:xfrm>
            <a:off x="4283500" y="4207400"/>
            <a:ext cx="7407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ACFFDAC-2837-B248-96E4-184A3C36A34D}"/>
              </a:ext>
            </a:extLst>
          </p:cNvPr>
          <p:cNvCxnSpPr>
            <a:cxnSpLocks/>
          </p:cNvCxnSpPr>
          <p:nvPr/>
        </p:nvCxnSpPr>
        <p:spPr>
          <a:xfrm>
            <a:off x="4565151" y="4029921"/>
            <a:ext cx="4591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ACE7C92-FE95-AC4F-B5C8-852F5345C545}"/>
              </a:ext>
            </a:extLst>
          </p:cNvPr>
          <p:cNvCxnSpPr>
            <a:cxnSpLocks/>
          </p:cNvCxnSpPr>
          <p:nvPr/>
        </p:nvCxnSpPr>
        <p:spPr>
          <a:xfrm>
            <a:off x="4740700" y="3846655"/>
            <a:ext cx="28358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0E7F829-647F-864E-A8F0-83390A037FF1}"/>
              </a:ext>
            </a:extLst>
          </p:cNvPr>
          <p:cNvCxnSpPr>
            <a:cxnSpLocks/>
          </p:cNvCxnSpPr>
          <p:nvPr/>
        </p:nvCxnSpPr>
        <p:spPr>
          <a:xfrm>
            <a:off x="6125804" y="4286493"/>
            <a:ext cx="32795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AFBF6B-886B-4347-840D-65EB592C9ADA}"/>
              </a:ext>
            </a:extLst>
          </p:cNvPr>
          <p:cNvCxnSpPr>
            <a:cxnSpLocks/>
          </p:cNvCxnSpPr>
          <p:nvPr/>
        </p:nvCxnSpPr>
        <p:spPr>
          <a:xfrm>
            <a:off x="6125804" y="4103227"/>
            <a:ext cx="50350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A40A6BA-25AC-6345-BF11-100A55CB5C28}"/>
              </a:ext>
            </a:extLst>
          </p:cNvPr>
          <p:cNvCxnSpPr>
            <a:cxnSpLocks/>
          </p:cNvCxnSpPr>
          <p:nvPr/>
        </p:nvCxnSpPr>
        <p:spPr>
          <a:xfrm>
            <a:off x="6187534" y="3973971"/>
            <a:ext cx="459129"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91C9F93-1461-CE4E-B1F0-B99CB11CBFCD}"/>
              </a:ext>
            </a:extLst>
          </p:cNvPr>
          <p:cNvCxnSpPr>
            <a:cxnSpLocks/>
          </p:cNvCxnSpPr>
          <p:nvPr/>
        </p:nvCxnSpPr>
        <p:spPr>
          <a:xfrm>
            <a:off x="6363083" y="3790705"/>
            <a:ext cx="28358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C23D2E2-7C86-BE4A-9513-0A66E57ACD67}"/>
              </a:ext>
            </a:extLst>
          </p:cNvPr>
          <p:cNvCxnSpPr/>
          <p:nvPr/>
        </p:nvCxnSpPr>
        <p:spPr>
          <a:xfrm>
            <a:off x="8301843" y="4510268"/>
            <a:ext cx="7407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6EAA0B9-205C-984D-961F-508CB8305286}"/>
              </a:ext>
            </a:extLst>
          </p:cNvPr>
          <p:cNvCxnSpPr/>
          <p:nvPr/>
        </p:nvCxnSpPr>
        <p:spPr>
          <a:xfrm>
            <a:off x="8488967" y="4350152"/>
            <a:ext cx="7407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19FEC4B-B330-5445-B2F3-AC44E0F26186}"/>
              </a:ext>
            </a:extLst>
          </p:cNvPr>
          <p:cNvCxnSpPr/>
          <p:nvPr/>
        </p:nvCxnSpPr>
        <p:spPr>
          <a:xfrm>
            <a:off x="8672233" y="4201610"/>
            <a:ext cx="7407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174FD00-1AE6-8744-98E6-2DE64184DAD9}"/>
              </a:ext>
            </a:extLst>
          </p:cNvPr>
          <p:cNvCxnSpPr>
            <a:cxnSpLocks/>
          </p:cNvCxnSpPr>
          <p:nvPr/>
        </p:nvCxnSpPr>
        <p:spPr>
          <a:xfrm>
            <a:off x="8301843" y="4101293"/>
            <a:ext cx="327959"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AF478C5-3152-834D-8F4E-FACBD89BF94D}"/>
              </a:ext>
            </a:extLst>
          </p:cNvPr>
          <p:cNvCxnSpPr>
            <a:cxnSpLocks/>
          </p:cNvCxnSpPr>
          <p:nvPr/>
        </p:nvCxnSpPr>
        <p:spPr>
          <a:xfrm>
            <a:off x="8301843" y="3918027"/>
            <a:ext cx="503508"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0CCDAE2-F9BE-7345-AB93-50664AD042F5}"/>
              </a:ext>
            </a:extLst>
          </p:cNvPr>
          <p:cNvSpPr txBox="1"/>
          <p:nvPr/>
        </p:nvSpPr>
        <p:spPr>
          <a:xfrm>
            <a:off x="1994499" y="5752429"/>
            <a:ext cx="9046131" cy="369332"/>
          </a:xfrm>
          <a:prstGeom prst="rect">
            <a:avLst/>
          </a:prstGeom>
          <a:noFill/>
        </p:spPr>
        <p:txBody>
          <a:bodyPr wrap="none" rtlCol="0">
            <a:spAutoFit/>
          </a:bodyPr>
          <a:lstStyle/>
          <a:p>
            <a:r>
              <a:rPr lang="en-US" dirty="0"/>
              <a:t>Red = Aligns continuously, Purple = Crosses splice junction #1, Blue = Crosses splice junction #2</a:t>
            </a:r>
          </a:p>
        </p:txBody>
      </p:sp>
    </p:spTree>
    <p:extLst>
      <p:ext uri="{BB962C8B-B14F-4D97-AF65-F5344CB8AC3E}">
        <p14:creationId xmlns:p14="http://schemas.microsoft.com/office/powerpoint/2010/main" val="2822209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7 (1).pdf">
            <a:extLst>
              <a:ext uri="{FF2B5EF4-FFF2-40B4-BE49-F238E27FC236}">
                <a16:creationId xmlns:a16="http://schemas.microsoft.com/office/drawing/2014/main" id="{5821312C-54DC-4942-B46A-1A546EE7B94F}"/>
              </a:ext>
            </a:extLst>
          </p:cNvPr>
          <p:cNvPicPr>
            <a:picLocks noChangeAspect="1"/>
          </p:cNvPicPr>
          <p:nvPr/>
        </p:nvPicPr>
        <p:blipFill rotWithShape="1">
          <a:blip r:embed="rId2">
            <a:extLst>
              <a:ext uri="{28A0092B-C50C-407E-A947-70E740481C1C}">
                <a14:useLocalDpi xmlns:a14="http://schemas.microsoft.com/office/drawing/2010/main"/>
              </a:ext>
            </a:extLst>
          </a:blip>
          <a:srcRect l="16253" r="10196" b="67217"/>
          <a:stretch/>
        </p:blipFill>
        <p:spPr>
          <a:xfrm>
            <a:off x="682752" y="1801272"/>
            <a:ext cx="5017061" cy="2893927"/>
          </a:xfrm>
          <a:prstGeom prst="rect">
            <a:avLst/>
          </a:prstGeom>
        </p:spPr>
      </p:pic>
      <p:pic>
        <p:nvPicPr>
          <p:cNvPr id="3" name="Picture 2" descr="Figure7.pdf">
            <a:extLst>
              <a:ext uri="{FF2B5EF4-FFF2-40B4-BE49-F238E27FC236}">
                <a16:creationId xmlns:a16="http://schemas.microsoft.com/office/drawing/2014/main" id="{AA17E1B1-F725-8548-88A4-F5BBA17E5FFA}"/>
              </a:ext>
            </a:extLst>
          </p:cNvPr>
          <p:cNvPicPr>
            <a:picLocks noChangeAspect="1"/>
          </p:cNvPicPr>
          <p:nvPr/>
        </p:nvPicPr>
        <p:blipFill rotWithShape="1">
          <a:blip r:embed="rId3">
            <a:extLst>
              <a:ext uri="{28A0092B-C50C-407E-A947-70E740481C1C}">
                <a14:useLocalDpi xmlns:a14="http://schemas.microsoft.com/office/drawing/2010/main"/>
              </a:ext>
            </a:extLst>
          </a:blip>
          <a:srcRect t="31822" b="1"/>
          <a:stretch/>
        </p:blipFill>
        <p:spPr>
          <a:xfrm>
            <a:off x="4535425" y="727963"/>
            <a:ext cx="8363712" cy="7379308"/>
          </a:xfrm>
          <a:prstGeom prst="rect">
            <a:avLst/>
          </a:prstGeom>
        </p:spPr>
      </p:pic>
      <p:sp>
        <p:nvSpPr>
          <p:cNvPr id="4" name="TextBox 3">
            <a:extLst>
              <a:ext uri="{FF2B5EF4-FFF2-40B4-BE49-F238E27FC236}">
                <a16:creationId xmlns:a16="http://schemas.microsoft.com/office/drawing/2014/main" id="{E58F7FE3-C9F4-1B48-8251-0AD66A765E31}"/>
              </a:ext>
            </a:extLst>
          </p:cNvPr>
          <p:cNvSpPr txBox="1"/>
          <p:nvPr/>
        </p:nvSpPr>
        <p:spPr>
          <a:xfrm>
            <a:off x="2591515" y="300488"/>
            <a:ext cx="7008970" cy="461665"/>
          </a:xfrm>
          <a:prstGeom prst="rect">
            <a:avLst/>
          </a:prstGeom>
          <a:noFill/>
        </p:spPr>
        <p:txBody>
          <a:bodyPr wrap="none" rtlCol="0">
            <a:spAutoFit/>
          </a:bodyPr>
          <a:lstStyle/>
          <a:p>
            <a:r>
              <a:rPr lang="en-US" sz="2400" dirty="0"/>
              <a:t>Quantitative PCR Test of Transcript Isoform Abundance</a:t>
            </a:r>
          </a:p>
        </p:txBody>
      </p:sp>
      <p:sp>
        <p:nvSpPr>
          <p:cNvPr id="5" name="Rectangle 4">
            <a:extLst>
              <a:ext uri="{FF2B5EF4-FFF2-40B4-BE49-F238E27FC236}">
                <a16:creationId xmlns:a16="http://schemas.microsoft.com/office/drawing/2014/main" id="{B65D8E85-5BE9-2C46-825B-618978B64FF4}"/>
              </a:ext>
            </a:extLst>
          </p:cNvPr>
          <p:cNvSpPr/>
          <p:nvPr/>
        </p:nvSpPr>
        <p:spPr>
          <a:xfrm>
            <a:off x="5260901" y="839089"/>
            <a:ext cx="438912" cy="444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3710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7 (1).pdf"/>
          <p:cNvPicPr>
            <a:picLocks noChangeAspect="1"/>
          </p:cNvPicPr>
          <p:nvPr/>
        </p:nvPicPr>
        <p:blipFill rotWithShape="1">
          <a:blip r:embed="rId2">
            <a:extLst>
              <a:ext uri="{28A0092B-C50C-407E-A947-70E740481C1C}">
                <a14:useLocalDpi xmlns:a14="http://schemas.microsoft.com/office/drawing/2010/main"/>
              </a:ext>
            </a:extLst>
          </a:blip>
          <a:srcRect l="16253" r="10196" b="67217"/>
          <a:stretch/>
        </p:blipFill>
        <p:spPr>
          <a:xfrm>
            <a:off x="1461326" y="718587"/>
            <a:ext cx="3897743" cy="2248285"/>
          </a:xfrm>
          <a:prstGeom prst="rect">
            <a:avLst/>
          </a:prstGeom>
        </p:spPr>
      </p:pic>
      <p:pic>
        <p:nvPicPr>
          <p:cNvPr id="4" name="Picture 3" descr="newSeqFigure_wArrows.pdf"/>
          <p:cNvPicPr>
            <a:picLocks noChangeAspect="1"/>
          </p:cNvPicPr>
          <p:nvPr/>
        </p:nvPicPr>
        <p:blipFill rotWithShape="1">
          <a:blip r:embed="rId3">
            <a:extLst>
              <a:ext uri="{28A0092B-C50C-407E-A947-70E740481C1C}">
                <a14:useLocalDpi xmlns:a14="http://schemas.microsoft.com/office/drawing/2010/main"/>
              </a:ext>
            </a:extLst>
          </a:blip>
          <a:srcRect l="23873" t="28109" r="20355" b="11597"/>
          <a:stretch/>
        </p:blipFill>
        <p:spPr>
          <a:xfrm>
            <a:off x="6742175" y="779252"/>
            <a:ext cx="4344995" cy="6078750"/>
          </a:xfrm>
          <a:prstGeom prst="rect">
            <a:avLst/>
          </a:prstGeom>
        </p:spPr>
      </p:pic>
      <p:pic>
        <p:nvPicPr>
          <p:cNvPr id="5" name="Picture 4" descr="newSeqFigure_wArrows.pdf">
            <a:extLst>
              <a:ext uri="{FF2B5EF4-FFF2-40B4-BE49-F238E27FC236}">
                <a16:creationId xmlns:a16="http://schemas.microsoft.com/office/drawing/2014/main" id="{55D55529-4C0F-3F47-BE51-CA493C47E6CA}"/>
              </a:ext>
            </a:extLst>
          </p:cNvPr>
          <p:cNvPicPr>
            <a:picLocks noChangeAspect="1"/>
          </p:cNvPicPr>
          <p:nvPr/>
        </p:nvPicPr>
        <p:blipFill rotWithShape="1">
          <a:blip r:embed="rId3">
            <a:extLst>
              <a:ext uri="{28A0092B-C50C-407E-A947-70E740481C1C}">
                <a14:useLocalDpi xmlns:a14="http://schemas.microsoft.com/office/drawing/2010/main"/>
              </a:ext>
            </a:extLst>
          </a:blip>
          <a:srcRect l="24327" t="13067" r="21435" b="71258"/>
          <a:stretch/>
        </p:blipFill>
        <p:spPr>
          <a:xfrm>
            <a:off x="492748" y="3517392"/>
            <a:ext cx="5834900" cy="2182368"/>
          </a:xfrm>
          <a:prstGeom prst="rect">
            <a:avLst/>
          </a:prstGeom>
        </p:spPr>
      </p:pic>
      <p:sp>
        <p:nvSpPr>
          <p:cNvPr id="6" name="TextBox 5">
            <a:extLst>
              <a:ext uri="{FF2B5EF4-FFF2-40B4-BE49-F238E27FC236}">
                <a16:creationId xmlns:a16="http://schemas.microsoft.com/office/drawing/2014/main" id="{0B5E3DA4-41C1-E04A-8670-E914D338E17D}"/>
              </a:ext>
            </a:extLst>
          </p:cNvPr>
          <p:cNvSpPr txBox="1"/>
          <p:nvPr/>
        </p:nvSpPr>
        <p:spPr>
          <a:xfrm>
            <a:off x="2634796" y="134112"/>
            <a:ext cx="6922408" cy="523220"/>
          </a:xfrm>
          <a:prstGeom prst="rect">
            <a:avLst/>
          </a:prstGeom>
          <a:noFill/>
        </p:spPr>
        <p:txBody>
          <a:bodyPr wrap="none" rtlCol="0">
            <a:spAutoFit/>
          </a:bodyPr>
          <a:lstStyle/>
          <a:p>
            <a:r>
              <a:rPr lang="en-US" sz="2800" dirty="0"/>
              <a:t>PCR Confirmation of Novel Transcript Isoforms</a:t>
            </a:r>
          </a:p>
        </p:txBody>
      </p:sp>
    </p:spTree>
    <p:extLst>
      <p:ext uri="{BB962C8B-B14F-4D97-AF65-F5344CB8AC3E}">
        <p14:creationId xmlns:p14="http://schemas.microsoft.com/office/powerpoint/2010/main" val="3844251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7 (1).pdf"/>
          <p:cNvPicPr>
            <a:picLocks noChangeAspect="1"/>
          </p:cNvPicPr>
          <p:nvPr/>
        </p:nvPicPr>
        <p:blipFill rotWithShape="1">
          <a:blip r:embed="rId2">
            <a:extLst>
              <a:ext uri="{28A0092B-C50C-407E-A947-70E740481C1C}">
                <a14:useLocalDpi xmlns:a14="http://schemas.microsoft.com/office/drawing/2010/main"/>
              </a:ext>
            </a:extLst>
          </a:blip>
          <a:srcRect l="16253" r="10196" b="67217"/>
          <a:stretch/>
        </p:blipFill>
        <p:spPr>
          <a:xfrm>
            <a:off x="1461326" y="718587"/>
            <a:ext cx="3897743" cy="2248285"/>
          </a:xfrm>
          <a:prstGeom prst="rect">
            <a:avLst/>
          </a:prstGeom>
        </p:spPr>
      </p:pic>
      <p:pic>
        <p:nvPicPr>
          <p:cNvPr id="4" name="Picture 3" descr="newSeqFigure_wArrows.pdf"/>
          <p:cNvPicPr>
            <a:picLocks noChangeAspect="1"/>
          </p:cNvPicPr>
          <p:nvPr/>
        </p:nvPicPr>
        <p:blipFill rotWithShape="1">
          <a:blip r:embed="rId3">
            <a:extLst>
              <a:ext uri="{28A0092B-C50C-407E-A947-70E740481C1C}">
                <a14:useLocalDpi xmlns:a14="http://schemas.microsoft.com/office/drawing/2010/main"/>
              </a:ext>
            </a:extLst>
          </a:blip>
          <a:srcRect l="23873" t="28109" r="20355" b="11597"/>
          <a:stretch/>
        </p:blipFill>
        <p:spPr>
          <a:xfrm>
            <a:off x="6742175" y="779252"/>
            <a:ext cx="4344995" cy="6078750"/>
          </a:xfrm>
          <a:prstGeom prst="rect">
            <a:avLst/>
          </a:prstGeom>
        </p:spPr>
      </p:pic>
      <p:pic>
        <p:nvPicPr>
          <p:cNvPr id="5" name="Picture 4" descr="newSeqFigure_wArrows.pdf">
            <a:extLst>
              <a:ext uri="{FF2B5EF4-FFF2-40B4-BE49-F238E27FC236}">
                <a16:creationId xmlns:a16="http://schemas.microsoft.com/office/drawing/2014/main" id="{55D55529-4C0F-3F47-BE51-CA493C47E6CA}"/>
              </a:ext>
            </a:extLst>
          </p:cNvPr>
          <p:cNvPicPr>
            <a:picLocks noChangeAspect="1"/>
          </p:cNvPicPr>
          <p:nvPr/>
        </p:nvPicPr>
        <p:blipFill rotWithShape="1">
          <a:blip r:embed="rId3">
            <a:extLst>
              <a:ext uri="{28A0092B-C50C-407E-A947-70E740481C1C}">
                <a14:useLocalDpi xmlns:a14="http://schemas.microsoft.com/office/drawing/2010/main"/>
              </a:ext>
            </a:extLst>
          </a:blip>
          <a:srcRect l="24327" t="13067" r="21435" b="71258"/>
          <a:stretch/>
        </p:blipFill>
        <p:spPr>
          <a:xfrm>
            <a:off x="492748" y="3517392"/>
            <a:ext cx="5834900" cy="2182368"/>
          </a:xfrm>
          <a:prstGeom prst="rect">
            <a:avLst/>
          </a:prstGeom>
        </p:spPr>
      </p:pic>
      <p:sp>
        <p:nvSpPr>
          <p:cNvPr id="6" name="TextBox 5">
            <a:extLst>
              <a:ext uri="{FF2B5EF4-FFF2-40B4-BE49-F238E27FC236}">
                <a16:creationId xmlns:a16="http://schemas.microsoft.com/office/drawing/2014/main" id="{0B5E3DA4-41C1-E04A-8670-E914D338E17D}"/>
              </a:ext>
            </a:extLst>
          </p:cNvPr>
          <p:cNvSpPr txBox="1"/>
          <p:nvPr/>
        </p:nvSpPr>
        <p:spPr>
          <a:xfrm>
            <a:off x="2634796" y="134112"/>
            <a:ext cx="6922408" cy="523220"/>
          </a:xfrm>
          <a:prstGeom prst="rect">
            <a:avLst/>
          </a:prstGeom>
          <a:noFill/>
        </p:spPr>
        <p:txBody>
          <a:bodyPr wrap="none" rtlCol="0">
            <a:spAutoFit/>
          </a:bodyPr>
          <a:lstStyle/>
          <a:p>
            <a:r>
              <a:rPr lang="en-US" sz="2800" dirty="0"/>
              <a:t>PCR Confirmation of Novel Transcript Isoforms</a:t>
            </a:r>
          </a:p>
        </p:txBody>
      </p:sp>
      <p:sp>
        <p:nvSpPr>
          <p:cNvPr id="7" name="Rectangle 6">
            <a:extLst>
              <a:ext uri="{FF2B5EF4-FFF2-40B4-BE49-F238E27FC236}">
                <a16:creationId xmlns:a16="http://schemas.microsoft.com/office/drawing/2014/main" id="{B8D04522-05F0-5643-AC69-C772864A9C32}"/>
              </a:ext>
            </a:extLst>
          </p:cNvPr>
          <p:cNvSpPr/>
          <p:nvPr/>
        </p:nvSpPr>
        <p:spPr>
          <a:xfrm>
            <a:off x="6742174" y="718586"/>
            <a:ext cx="4632961" cy="11711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1406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wSeqFigure_wArrows.pdf">
            <a:extLst>
              <a:ext uri="{FF2B5EF4-FFF2-40B4-BE49-F238E27FC236}">
                <a16:creationId xmlns:a16="http://schemas.microsoft.com/office/drawing/2014/main" id="{76DACFBE-CBC9-9640-A869-EF190D5520B4}"/>
              </a:ext>
            </a:extLst>
          </p:cNvPr>
          <p:cNvPicPr>
            <a:picLocks noChangeAspect="1"/>
          </p:cNvPicPr>
          <p:nvPr/>
        </p:nvPicPr>
        <p:blipFill rotWithShape="1">
          <a:blip r:embed="rId2">
            <a:extLst>
              <a:ext uri="{28A0092B-C50C-407E-A947-70E740481C1C}">
                <a14:useLocalDpi xmlns:a14="http://schemas.microsoft.com/office/drawing/2010/main"/>
              </a:ext>
            </a:extLst>
          </a:blip>
          <a:srcRect l="23873" t="28109" r="20355" b="60703"/>
          <a:stretch/>
        </p:blipFill>
        <p:spPr>
          <a:xfrm>
            <a:off x="556536" y="1928784"/>
            <a:ext cx="11087977" cy="2878348"/>
          </a:xfrm>
          <a:prstGeom prst="rect">
            <a:avLst/>
          </a:prstGeom>
        </p:spPr>
      </p:pic>
      <p:sp>
        <p:nvSpPr>
          <p:cNvPr id="3" name="TextBox 2">
            <a:extLst>
              <a:ext uri="{FF2B5EF4-FFF2-40B4-BE49-F238E27FC236}">
                <a16:creationId xmlns:a16="http://schemas.microsoft.com/office/drawing/2014/main" id="{838F82C3-9A32-6B43-A874-BE8C68B0E238}"/>
              </a:ext>
            </a:extLst>
          </p:cNvPr>
          <p:cNvSpPr txBox="1"/>
          <p:nvPr/>
        </p:nvSpPr>
        <p:spPr>
          <a:xfrm>
            <a:off x="3473775" y="644433"/>
            <a:ext cx="5326843" cy="523220"/>
          </a:xfrm>
          <a:prstGeom prst="rect">
            <a:avLst/>
          </a:prstGeom>
          <a:noFill/>
        </p:spPr>
        <p:txBody>
          <a:bodyPr wrap="none" rtlCol="0">
            <a:spAutoFit/>
          </a:bodyPr>
          <a:lstStyle/>
          <a:p>
            <a:r>
              <a:rPr lang="en-US" sz="2400" dirty="0"/>
              <a:t>Splicing of an Intronic LINE </a:t>
            </a:r>
            <a:r>
              <a:rPr lang="en-US" sz="2800" dirty="0"/>
              <a:t>into</a:t>
            </a:r>
            <a:r>
              <a:rPr lang="en-US" sz="2400" dirty="0"/>
              <a:t> PPP2R5C</a:t>
            </a:r>
          </a:p>
        </p:txBody>
      </p:sp>
    </p:spTree>
    <p:extLst>
      <p:ext uri="{BB962C8B-B14F-4D97-AF65-F5344CB8AC3E}">
        <p14:creationId xmlns:p14="http://schemas.microsoft.com/office/powerpoint/2010/main" val="2107870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7 (1).pdf"/>
          <p:cNvPicPr>
            <a:picLocks noChangeAspect="1"/>
          </p:cNvPicPr>
          <p:nvPr/>
        </p:nvPicPr>
        <p:blipFill rotWithShape="1">
          <a:blip r:embed="rId2">
            <a:extLst>
              <a:ext uri="{28A0092B-C50C-407E-A947-70E740481C1C}">
                <a14:useLocalDpi xmlns:a14="http://schemas.microsoft.com/office/drawing/2010/main"/>
              </a:ext>
            </a:extLst>
          </a:blip>
          <a:srcRect l="16253" r="10196" b="67217"/>
          <a:stretch/>
        </p:blipFill>
        <p:spPr>
          <a:xfrm>
            <a:off x="1461326" y="718587"/>
            <a:ext cx="3897743" cy="2248285"/>
          </a:xfrm>
          <a:prstGeom prst="rect">
            <a:avLst/>
          </a:prstGeom>
        </p:spPr>
      </p:pic>
      <p:pic>
        <p:nvPicPr>
          <p:cNvPr id="4" name="Picture 3" descr="newSeqFigure_wArrows.pdf"/>
          <p:cNvPicPr>
            <a:picLocks noChangeAspect="1"/>
          </p:cNvPicPr>
          <p:nvPr/>
        </p:nvPicPr>
        <p:blipFill rotWithShape="1">
          <a:blip r:embed="rId3">
            <a:extLst>
              <a:ext uri="{28A0092B-C50C-407E-A947-70E740481C1C}">
                <a14:useLocalDpi xmlns:a14="http://schemas.microsoft.com/office/drawing/2010/main"/>
              </a:ext>
            </a:extLst>
          </a:blip>
          <a:srcRect l="23873" t="28109" r="20355" b="11597"/>
          <a:stretch/>
        </p:blipFill>
        <p:spPr>
          <a:xfrm>
            <a:off x="6742175" y="779252"/>
            <a:ext cx="4344995" cy="6078750"/>
          </a:xfrm>
          <a:prstGeom prst="rect">
            <a:avLst/>
          </a:prstGeom>
        </p:spPr>
      </p:pic>
      <p:pic>
        <p:nvPicPr>
          <p:cNvPr id="5" name="Picture 4" descr="newSeqFigure_wArrows.pdf">
            <a:extLst>
              <a:ext uri="{FF2B5EF4-FFF2-40B4-BE49-F238E27FC236}">
                <a16:creationId xmlns:a16="http://schemas.microsoft.com/office/drawing/2014/main" id="{55D55529-4C0F-3F47-BE51-CA493C47E6CA}"/>
              </a:ext>
            </a:extLst>
          </p:cNvPr>
          <p:cNvPicPr>
            <a:picLocks noChangeAspect="1"/>
          </p:cNvPicPr>
          <p:nvPr/>
        </p:nvPicPr>
        <p:blipFill rotWithShape="1">
          <a:blip r:embed="rId3">
            <a:extLst>
              <a:ext uri="{28A0092B-C50C-407E-A947-70E740481C1C}">
                <a14:useLocalDpi xmlns:a14="http://schemas.microsoft.com/office/drawing/2010/main"/>
              </a:ext>
            </a:extLst>
          </a:blip>
          <a:srcRect l="24327" t="13067" r="21435" b="71258"/>
          <a:stretch/>
        </p:blipFill>
        <p:spPr>
          <a:xfrm>
            <a:off x="492748" y="3517392"/>
            <a:ext cx="5834900" cy="2182368"/>
          </a:xfrm>
          <a:prstGeom prst="rect">
            <a:avLst/>
          </a:prstGeom>
        </p:spPr>
      </p:pic>
      <p:sp>
        <p:nvSpPr>
          <p:cNvPr id="6" name="TextBox 5">
            <a:extLst>
              <a:ext uri="{FF2B5EF4-FFF2-40B4-BE49-F238E27FC236}">
                <a16:creationId xmlns:a16="http://schemas.microsoft.com/office/drawing/2014/main" id="{0B5E3DA4-41C1-E04A-8670-E914D338E17D}"/>
              </a:ext>
            </a:extLst>
          </p:cNvPr>
          <p:cNvSpPr txBox="1"/>
          <p:nvPr/>
        </p:nvSpPr>
        <p:spPr>
          <a:xfrm>
            <a:off x="2634796" y="134112"/>
            <a:ext cx="6922408" cy="523220"/>
          </a:xfrm>
          <a:prstGeom prst="rect">
            <a:avLst/>
          </a:prstGeom>
          <a:noFill/>
        </p:spPr>
        <p:txBody>
          <a:bodyPr wrap="none" rtlCol="0">
            <a:spAutoFit/>
          </a:bodyPr>
          <a:lstStyle/>
          <a:p>
            <a:r>
              <a:rPr lang="en-US" sz="2800" dirty="0"/>
              <a:t>PCR Confirmation of Novel Transcript Isoforms</a:t>
            </a:r>
          </a:p>
        </p:txBody>
      </p:sp>
      <p:sp>
        <p:nvSpPr>
          <p:cNvPr id="7" name="Rectangle 6">
            <a:extLst>
              <a:ext uri="{FF2B5EF4-FFF2-40B4-BE49-F238E27FC236}">
                <a16:creationId xmlns:a16="http://schemas.microsoft.com/office/drawing/2014/main" id="{B8D04522-05F0-5643-AC69-C772864A9C32}"/>
              </a:ext>
            </a:extLst>
          </p:cNvPr>
          <p:cNvSpPr/>
          <p:nvPr/>
        </p:nvSpPr>
        <p:spPr>
          <a:xfrm>
            <a:off x="6738101" y="4022990"/>
            <a:ext cx="4632961" cy="10279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9689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wSeqFigure_wArrows.pdf">
            <a:extLst>
              <a:ext uri="{FF2B5EF4-FFF2-40B4-BE49-F238E27FC236}">
                <a16:creationId xmlns:a16="http://schemas.microsoft.com/office/drawing/2014/main" id="{76DACFBE-CBC9-9640-A869-EF190D5520B4}"/>
              </a:ext>
            </a:extLst>
          </p:cNvPr>
          <p:cNvPicPr>
            <a:picLocks noChangeAspect="1"/>
          </p:cNvPicPr>
          <p:nvPr/>
        </p:nvPicPr>
        <p:blipFill rotWithShape="1">
          <a:blip r:embed="rId2">
            <a:extLst>
              <a:ext uri="{28A0092B-C50C-407E-A947-70E740481C1C}">
                <a14:useLocalDpi xmlns:a14="http://schemas.microsoft.com/office/drawing/2010/main"/>
              </a:ext>
            </a:extLst>
          </a:blip>
          <a:srcRect l="24704" t="60219" r="19522" b="29491"/>
          <a:stretch/>
        </p:blipFill>
        <p:spPr>
          <a:xfrm>
            <a:off x="556536" y="2133599"/>
            <a:ext cx="11087977" cy="2647405"/>
          </a:xfrm>
          <a:prstGeom prst="rect">
            <a:avLst/>
          </a:prstGeom>
        </p:spPr>
      </p:pic>
      <p:sp>
        <p:nvSpPr>
          <p:cNvPr id="3" name="TextBox 2">
            <a:extLst>
              <a:ext uri="{FF2B5EF4-FFF2-40B4-BE49-F238E27FC236}">
                <a16:creationId xmlns:a16="http://schemas.microsoft.com/office/drawing/2014/main" id="{838F82C3-9A32-6B43-A874-BE8C68B0E238}"/>
              </a:ext>
            </a:extLst>
          </p:cNvPr>
          <p:cNvSpPr txBox="1"/>
          <p:nvPr/>
        </p:nvSpPr>
        <p:spPr>
          <a:xfrm>
            <a:off x="1688511" y="984068"/>
            <a:ext cx="8814977" cy="461665"/>
          </a:xfrm>
          <a:prstGeom prst="rect">
            <a:avLst/>
          </a:prstGeom>
          <a:noFill/>
        </p:spPr>
        <p:txBody>
          <a:bodyPr wrap="none" rtlCol="0">
            <a:spAutoFit/>
          </a:bodyPr>
          <a:lstStyle/>
          <a:p>
            <a:r>
              <a:rPr lang="en-US" sz="2400" dirty="0"/>
              <a:t>Splicing of an Intergenic SINE to Create an Alternative Start For RPL23</a:t>
            </a:r>
          </a:p>
        </p:txBody>
      </p:sp>
    </p:spTree>
    <p:extLst>
      <p:ext uri="{BB962C8B-B14F-4D97-AF65-F5344CB8AC3E}">
        <p14:creationId xmlns:p14="http://schemas.microsoft.com/office/powerpoint/2010/main" val="1822348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92928"/>
          </a:xfrm>
        </p:spPr>
        <p:txBody>
          <a:bodyPr>
            <a:normAutofit fontScale="90000"/>
          </a:bodyPr>
          <a:lstStyle/>
          <a:p>
            <a:pPr algn="ctr"/>
            <a:r>
              <a:rPr lang="en-US" dirty="0"/>
              <a:t>Two Different Approaches</a:t>
            </a:r>
          </a:p>
        </p:txBody>
      </p:sp>
      <p:sp>
        <p:nvSpPr>
          <p:cNvPr id="3" name="Text Placeholder 2"/>
          <p:cNvSpPr>
            <a:spLocks noGrp="1"/>
          </p:cNvSpPr>
          <p:nvPr>
            <p:ph type="body" idx="1"/>
          </p:nvPr>
        </p:nvSpPr>
        <p:spPr>
          <a:xfrm>
            <a:off x="1981200" y="1217635"/>
            <a:ext cx="4040188" cy="639762"/>
          </a:xfrm>
        </p:spPr>
        <p:txBody>
          <a:bodyPr/>
          <a:lstStyle/>
          <a:p>
            <a:r>
              <a:rPr lang="en-US" dirty="0"/>
              <a:t>Gene Set Expression Analysis</a:t>
            </a:r>
          </a:p>
        </p:txBody>
      </p:sp>
      <p:sp>
        <p:nvSpPr>
          <p:cNvPr id="4" name="Content Placeholder 3"/>
          <p:cNvSpPr>
            <a:spLocks noGrp="1"/>
          </p:cNvSpPr>
          <p:nvPr>
            <p:ph sz="half" idx="2"/>
          </p:nvPr>
        </p:nvSpPr>
        <p:spPr>
          <a:xfrm>
            <a:off x="1981200" y="1857397"/>
            <a:ext cx="4040188" cy="3951288"/>
          </a:xfrm>
        </p:spPr>
        <p:txBody>
          <a:bodyPr>
            <a:normAutofit lnSpcReduction="10000"/>
          </a:bodyPr>
          <a:lstStyle/>
          <a:p>
            <a:r>
              <a:rPr lang="en-US" sz="2200" dirty="0"/>
              <a:t>High sample-to-sample variability </a:t>
            </a:r>
          </a:p>
          <a:p>
            <a:r>
              <a:rPr lang="en-US" sz="2200" dirty="0"/>
              <a:t>Small expression differences</a:t>
            </a:r>
          </a:p>
          <a:p>
            <a:r>
              <a:rPr lang="en-US" sz="2200" dirty="0"/>
              <a:t>Different genes in different individuals </a:t>
            </a:r>
          </a:p>
          <a:p>
            <a:r>
              <a:rPr lang="en-US" sz="2200" dirty="0"/>
              <a:t>Genes in same pathway = same symptoms</a:t>
            </a:r>
          </a:p>
          <a:p>
            <a:r>
              <a:rPr lang="en-US" sz="2200" dirty="0"/>
              <a:t>Core deficits</a:t>
            </a:r>
          </a:p>
          <a:p>
            <a:pPr lvl="1"/>
            <a:r>
              <a:rPr lang="en-US" dirty="0"/>
              <a:t>Common across diagnoses</a:t>
            </a:r>
          </a:p>
          <a:p>
            <a:pPr lvl="1"/>
            <a:r>
              <a:rPr lang="en-US" dirty="0"/>
              <a:t>Common across brain regions</a:t>
            </a:r>
          </a:p>
          <a:p>
            <a:endParaRPr lang="en-US" sz="2200" dirty="0"/>
          </a:p>
        </p:txBody>
      </p:sp>
      <p:sp>
        <p:nvSpPr>
          <p:cNvPr id="5" name="Text Placeholder 4"/>
          <p:cNvSpPr>
            <a:spLocks noGrp="1"/>
          </p:cNvSpPr>
          <p:nvPr>
            <p:ph type="body" sz="quarter" idx="3"/>
          </p:nvPr>
        </p:nvSpPr>
        <p:spPr>
          <a:xfrm>
            <a:off x="6229986" y="1217635"/>
            <a:ext cx="4041775" cy="639762"/>
          </a:xfrm>
        </p:spPr>
        <p:txBody>
          <a:bodyPr>
            <a:normAutofit/>
          </a:bodyPr>
          <a:lstStyle/>
          <a:p>
            <a:r>
              <a:rPr lang="en-US" dirty="0"/>
              <a:t>Repetitive Element Loci</a:t>
            </a:r>
          </a:p>
        </p:txBody>
      </p:sp>
      <p:sp>
        <p:nvSpPr>
          <p:cNvPr id="6" name="Content Placeholder 5"/>
          <p:cNvSpPr>
            <a:spLocks noGrp="1"/>
          </p:cNvSpPr>
          <p:nvPr>
            <p:ph sz="quarter" idx="4"/>
          </p:nvPr>
        </p:nvSpPr>
        <p:spPr>
          <a:xfrm>
            <a:off x="6229986" y="1857397"/>
            <a:ext cx="4041775" cy="3951288"/>
          </a:xfrm>
        </p:spPr>
        <p:txBody>
          <a:bodyPr>
            <a:normAutofit lnSpcReduction="10000"/>
          </a:bodyPr>
          <a:lstStyle/>
          <a:p>
            <a:pPr marL="342900" lvl="1" indent="-342900">
              <a:buFont typeface="Arial"/>
              <a:buChar char="•"/>
            </a:pPr>
            <a:r>
              <a:rPr lang="en-US" sz="2200" dirty="0"/>
              <a:t>HG19 Repeat Database: 5,298,130 genomic regions</a:t>
            </a:r>
          </a:p>
          <a:p>
            <a:r>
              <a:rPr lang="en-US" sz="2200" dirty="0"/>
              <a:t>More than 50% of genome </a:t>
            </a:r>
          </a:p>
          <a:p>
            <a:r>
              <a:rPr lang="en-US" sz="2200" dirty="0"/>
              <a:t>Multiple copies of highly similar DNA sequences</a:t>
            </a:r>
          </a:p>
          <a:p>
            <a:r>
              <a:rPr lang="en-US" sz="2200" dirty="0"/>
              <a:t>Left over from transposition</a:t>
            </a:r>
          </a:p>
          <a:p>
            <a:r>
              <a:rPr lang="en-US" sz="2200" dirty="0"/>
              <a:t>Most immobilized</a:t>
            </a:r>
          </a:p>
          <a:p>
            <a:r>
              <a:rPr lang="en-US" sz="2200" dirty="0"/>
              <a:t>97% have unique region</a:t>
            </a:r>
          </a:p>
          <a:p>
            <a:r>
              <a:rPr lang="en-US" sz="2200" dirty="0"/>
              <a:t>Expressed in cortex but specific loci unknown</a:t>
            </a:r>
          </a:p>
          <a:p>
            <a:r>
              <a:rPr lang="en-US" sz="2200" dirty="0"/>
              <a:t>Might be functional</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113835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7 (1).pdf"/>
          <p:cNvPicPr>
            <a:picLocks noChangeAspect="1"/>
          </p:cNvPicPr>
          <p:nvPr/>
        </p:nvPicPr>
        <p:blipFill rotWithShape="1">
          <a:blip r:embed="rId2">
            <a:extLst>
              <a:ext uri="{28A0092B-C50C-407E-A947-70E740481C1C}">
                <a14:useLocalDpi xmlns:a14="http://schemas.microsoft.com/office/drawing/2010/main"/>
              </a:ext>
            </a:extLst>
          </a:blip>
          <a:srcRect l="16253" r="10196" b="67217"/>
          <a:stretch/>
        </p:blipFill>
        <p:spPr>
          <a:xfrm>
            <a:off x="1461326" y="718587"/>
            <a:ext cx="3897743" cy="2248285"/>
          </a:xfrm>
          <a:prstGeom prst="rect">
            <a:avLst/>
          </a:prstGeom>
        </p:spPr>
      </p:pic>
      <p:pic>
        <p:nvPicPr>
          <p:cNvPr id="4" name="Picture 3" descr="newSeqFigure_wArrows.pdf"/>
          <p:cNvPicPr>
            <a:picLocks noChangeAspect="1"/>
          </p:cNvPicPr>
          <p:nvPr/>
        </p:nvPicPr>
        <p:blipFill rotWithShape="1">
          <a:blip r:embed="rId3">
            <a:extLst>
              <a:ext uri="{28A0092B-C50C-407E-A947-70E740481C1C}">
                <a14:useLocalDpi xmlns:a14="http://schemas.microsoft.com/office/drawing/2010/main"/>
              </a:ext>
            </a:extLst>
          </a:blip>
          <a:srcRect l="23873" t="28109" r="20355" b="11597"/>
          <a:stretch/>
        </p:blipFill>
        <p:spPr>
          <a:xfrm>
            <a:off x="6742175" y="779252"/>
            <a:ext cx="4344995" cy="6078750"/>
          </a:xfrm>
          <a:prstGeom prst="rect">
            <a:avLst/>
          </a:prstGeom>
        </p:spPr>
      </p:pic>
      <p:pic>
        <p:nvPicPr>
          <p:cNvPr id="5" name="Picture 4" descr="newSeqFigure_wArrows.pdf">
            <a:extLst>
              <a:ext uri="{FF2B5EF4-FFF2-40B4-BE49-F238E27FC236}">
                <a16:creationId xmlns:a16="http://schemas.microsoft.com/office/drawing/2014/main" id="{55D55529-4C0F-3F47-BE51-CA493C47E6CA}"/>
              </a:ext>
            </a:extLst>
          </p:cNvPr>
          <p:cNvPicPr>
            <a:picLocks noChangeAspect="1"/>
          </p:cNvPicPr>
          <p:nvPr/>
        </p:nvPicPr>
        <p:blipFill rotWithShape="1">
          <a:blip r:embed="rId3">
            <a:extLst>
              <a:ext uri="{28A0092B-C50C-407E-A947-70E740481C1C}">
                <a14:useLocalDpi xmlns:a14="http://schemas.microsoft.com/office/drawing/2010/main"/>
              </a:ext>
            </a:extLst>
          </a:blip>
          <a:srcRect l="24327" t="13067" r="21435" b="71258"/>
          <a:stretch/>
        </p:blipFill>
        <p:spPr>
          <a:xfrm>
            <a:off x="492748" y="3517392"/>
            <a:ext cx="5834900" cy="2182368"/>
          </a:xfrm>
          <a:prstGeom prst="rect">
            <a:avLst/>
          </a:prstGeom>
        </p:spPr>
      </p:pic>
      <p:sp>
        <p:nvSpPr>
          <p:cNvPr id="6" name="TextBox 5">
            <a:extLst>
              <a:ext uri="{FF2B5EF4-FFF2-40B4-BE49-F238E27FC236}">
                <a16:creationId xmlns:a16="http://schemas.microsoft.com/office/drawing/2014/main" id="{0B5E3DA4-41C1-E04A-8670-E914D338E17D}"/>
              </a:ext>
            </a:extLst>
          </p:cNvPr>
          <p:cNvSpPr txBox="1"/>
          <p:nvPr/>
        </p:nvSpPr>
        <p:spPr>
          <a:xfrm>
            <a:off x="2634796" y="134112"/>
            <a:ext cx="6922408" cy="523220"/>
          </a:xfrm>
          <a:prstGeom prst="rect">
            <a:avLst/>
          </a:prstGeom>
          <a:noFill/>
        </p:spPr>
        <p:txBody>
          <a:bodyPr wrap="none" rtlCol="0">
            <a:spAutoFit/>
          </a:bodyPr>
          <a:lstStyle/>
          <a:p>
            <a:r>
              <a:rPr lang="en-US" sz="2800" dirty="0"/>
              <a:t>PCR Confirmation of Novel Transcript Isoforms</a:t>
            </a:r>
          </a:p>
        </p:txBody>
      </p:sp>
      <p:sp>
        <p:nvSpPr>
          <p:cNvPr id="7" name="Rectangle 6">
            <a:extLst>
              <a:ext uri="{FF2B5EF4-FFF2-40B4-BE49-F238E27FC236}">
                <a16:creationId xmlns:a16="http://schemas.microsoft.com/office/drawing/2014/main" id="{B8D04522-05F0-5643-AC69-C772864A9C32}"/>
              </a:ext>
            </a:extLst>
          </p:cNvPr>
          <p:cNvSpPr/>
          <p:nvPr/>
        </p:nvSpPr>
        <p:spPr>
          <a:xfrm>
            <a:off x="6742175" y="5007059"/>
            <a:ext cx="4632961" cy="15069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0310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wSeqFigure_wArrows.pdf">
            <a:extLst>
              <a:ext uri="{FF2B5EF4-FFF2-40B4-BE49-F238E27FC236}">
                <a16:creationId xmlns:a16="http://schemas.microsoft.com/office/drawing/2014/main" id="{76DACFBE-CBC9-9640-A869-EF190D5520B4}"/>
              </a:ext>
            </a:extLst>
          </p:cNvPr>
          <p:cNvPicPr>
            <a:picLocks noChangeAspect="1"/>
          </p:cNvPicPr>
          <p:nvPr/>
        </p:nvPicPr>
        <p:blipFill rotWithShape="1">
          <a:blip r:embed="rId2">
            <a:extLst>
              <a:ext uri="{28A0092B-C50C-407E-A947-70E740481C1C}">
                <a14:useLocalDpi xmlns:a14="http://schemas.microsoft.com/office/drawing/2010/main"/>
              </a:ext>
            </a:extLst>
          </a:blip>
          <a:srcRect l="24211" t="70285" r="22298" b="14770"/>
          <a:stretch/>
        </p:blipFill>
        <p:spPr>
          <a:xfrm>
            <a:off x="783760" y="1885238"/>
            <a:ext cx="10634319" cy="3844999"/>
          </a:xfrm>
          <a:prstGeom prst="rect">
            <a:avLst/>
          </a:prstGeom>
        </p:spPr>
      </p:pic>
      <p:sp>
        <p:nvSpPr>
          <p:cNvPr id="4" name="TextBox 3">
            <a:extLst>
              <a:ext uri="{FF2B5EF4-FFF2-40B4-BE49-F238E27FC236}">
                <a16:creationId xmlns:a16="http://schemas.microsoft.com/office/drawing/2014/main" id="{D7F2251F-65DF-7344-B729-49FDA98FD457}"/>
              </a:ext>
            </a:extLst>
          </p:cNvPr>
          <p:cNvSpPr txBox="1"/>
          <p:nvPr/>
        </p:nvSpPr>
        <p:spPr>
          <a:xfrm>
            <a:off x="1611278" y="949234"/>
            <a:ext cx="8969443" cy="461665"/>
          </a:xfrm>
          <a:prstGeom prst="rect">
            <a:avLst/>
          </a:prstGeom>
          <a:noFill/>
        </p:spPr>
        <p:txBody>
          <a:bodyPr wrap="none" rtlCol="0">
            <a:spAutoFit/>
          </a:bodyPr>
          <a:lstStyle/>
          <a:p>
            <a:r>
              <a:rPr lang="en-US" sz="2400" dirty="0"/>
              <a:t>Splicing of an Intergenic SINE to Create an Alternative 3’ For HSD11B1L</a:t>
            </a:r>
          </a:p>
        </p:txBody>
      </p:sp>
    </p:spTree>
    <p:extLst>
      <p:ext uri="{BB962C8B-B14F-4D97-AF65-F5344CB8AC3E}">
        <p14:creationId xmlns:p14="http://schemas.microsoft.com/office/powerpoint/2010/main" val="4126462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eFigure (3).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2297" y="946604"/>
            <a:ext cx="10647405" cy="5209687"/>
          </a:xfrm>
          <a:prstGeom prst="rect">
            <a:avLst/>
          </a:prstGeom>
        </p:spPr>
      </p:pic>
      <p:sp>
        <p:nvSpPr>
          <p:cNvPr id="2" name="Rectangle 1">
            <a:extLst>
              <a:ext uri="{FF2B5EF4-FFF2-40B4-BE49-F238E27FC236}">
                <a16:creationId xmlns:a16="http://schemas.microsoft.com/office/drawing/2014/main" id="{E84A5674-A149-4C40-B354-584AA1388249}"/>
              </a:ext>
            </a:extLst>
          </p:cNvPr>
          <p:cNvSpPr/>
          <p:nvPr/>
        </p:nvSpPr>
        <p:spPr>
          <a:xfrm>
            <a:off x="10467703" y="1323702"/>
            <a:ext cx="191588" cy="17591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A32AD9D-EDA9-7F48-9E29-05A290690C04}"/>
              </a:ext>
            </a:extLst>
          </p:cNvPr>
          <p:cNvSpPr/>
          <p:nvPr/>
        </p:nvSpPr>
        <p:spPr>
          <a:xfrm>
            <a:off x="3853542" y="3705495"/>
            <a:ext cx="622663" cy="18592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0540F4-4926-7348-9691-DFCA60F8E399}"/>
              </a:ext>
            </a:extLst>
          </p:cNvPr>
          <p:cNvSpPr txBox="1"/>
          <p:nvPr/>
        </p:nvSpPr>
        <p:spPr>
          <a:xfrm>
            <a:off x="2114773" y="252549"/>
            <a:ext cx="7969746" cy="523220"/>
          </a:xfrm>
          <a:prstGeom prst="rect">
            <a:avLst/>
          </a:prstGeom>
          <a:noFill/>
        </p:spPr>
        <p:txBody>
          <a:bodyPr wrap="none" rtlCol="0">
            <a:spAutoFit/>
          </a:bodyPr>
          <a:lstStyle/>
          <a:p>
            <a:r>
              <a:rPr lang="en-US" sz="2800" dirty="0"/>
              <a:t>Reconstruction of a Full Transcript with an Intronic RE</a:t>
            </a:r>
          </a:p>
        </p:txBody>
      </p:sp>
    </p:spTree>
    <p:extLst>
      <p:ext uri="{BB962C8B-B14F-4D97-AF65-F5344CB8AC3E}">
        <p14:creationId xmlns:p14="http://schemas.microsoft.com/office/powerpoint/2010/main" val="143392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6E44DE-61A2-3847-990E-FCE9615CC60D}"/>
              </a:ext>
            </a:extLst>
          </p:cNvPr>
          <p:cNvPicPr>
            <a:picLocks noChangeAspect="1"/>
          </p:cNvPicPr>
          <p:nvPr/>
        </p:nvPicPr>
        <p:blipFill>
          <a:blip r:embed="rId2"/>
          <a:stretch>
            <a:fillRect/>
          </a:stretch>
        </p:blipFill>
        <p:spPr>
          <a:xfrm>
            <a:off x="2200547" y="1932940"/>
            <a:ext cx="2876550" cy="3068320"/>
          </a:xfrm>
          <a:prstGeom prst="rect">
            <a:avLst/>
          </a:prstGeom>
        </p:spPr>
      </p:pic>
      <p:pic>
        <p:nvPicPr>
          <p:cNvPr id="6" name="Picture 5">
            <a:extLst>
              <a:ext uri="{FF2B5EF4-FFF2-40B4-BE49-F238E27FC236}">
                <a16:creationId xmlns:a16="http://schemas.microsoft.com/office/drawing/2014/main" id="{076C1A5B-A8E7-2A4B-9B6E-9D8948C368E1}"/>
              </a:ext>
            </a:extLst>
          </p:cNvPr>
          <p:cNvPicPr>
            <a:picLocks noChangeAspect="1"/>
          </p:cNvPicPr>
          <p:nvPr/>
        </p:nvPicPr>
        <p:blipFill>
          <a:blip r:embed="rId3"/>
          <a:stretch>
            <a:fillRect/>
          </a:stretch>
        </p:blipFill>
        <p:spPr>
          <a:xfrm>
            <a:off x="6563658" y="2463798"/>
            <a:ext cx="4246944" cy="2282371"/>
          </a:xfrm>
          <a:prstGeom prst="rect">
            <a:avLst/>
          </a:prstGeom>
        </p:spPr>
      </p:pic>
      <p:sp>
        <p:nvSpPr>
          <p:cNvPr id="7" name="TextBox 6">
            <a:extLst>
              <a:ext uri="{FF2B5EF4-FFF2-40B4-BE49-F238E27FC236}">
                <a16:creationId xmlns:a16="http://schemas.microsoft.com/office/drawing/2014/main" id="{3B571BB9-8742-0F41-9167-B938739B8D65}"/>
              </a:ext>
            </a:extLst>
          </p:cNvPr>
          <p:cNvSpPr txBox="1"/>
          <p:nvPr/>
        </p:nvSpPr>
        <p:spPr>
          <a:xfrm>
            <a:off x="522513" y="853441"/>
            <a:ext cx="11176586" cy="523220"/>
          </a:xfrm>
          <a:prstGeom prst="rect">
            <a:avLst/>
          </a:prstGeom>
          <a:noFill/>
        </p:spPr>
        <p:txBody>
          <a:bodyPr wrap="none" rtlCol="0">
            <a:spAutoFit/>
          </a:bodyPr>
          <a:lstStyle/>
          <a:p>
            <a:r>
              <a:rPr lang="en-US" sz="2800" dirty="0"/>
              <a:t>Novel Splicing Isoforms with Intergenic or Intronic RE are Translated in Mice</a:t>
            </a:r>
          </a:p>
        </p:txBody>
      </p:sp>
    </p:spTree>
    <p:extLst>
      <p:ext uri="{BB962C8B-B14F-4D97-AF65-F5344CB8AC3E}">
        <p14:creationId xmlns:p14="http://schemas.microsoft.com/office/powerpoint/2010/main" val="26838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0869" y="224207"/>
            <a:ext cx="8229600" cy="6485786"/>
          </a:xfrm>
        </p:spPr>
        <p:txBody>
          <a:bodyPr>
            <a:normAutofit/>
          </a:bodyPr>
          <a:lstStyle/>
          <a:p>
            <a:pPr marL="0" indent="0" algn="ctr">
              <a:buNone/>
            </a:pPr>
            <a:r>
              <a:rPr lang="en-US" sz="3200" b="1" dirty="0"/>
              <a:t>Conclusions</a:t>
            </a:r>
            <a:endParaRPr lang="en-US" sz="3200" dirty="0"/>
          </a:p>
          <a:p>
            <a:pPr marL="0" indent="0">
              <a:lnSpc>
                <a:spcPct val="70000"/>
              </a:lnSpc>
              <a:buNone/>
            </a:pPr>
            <a:endParaRPr lang="en-US" dirty="0"/>
          </a:p>
          <a:p>
            <a:r>
              <a:rPr lang="en-US" sz="2400" dirty="0"/>
              <a:t>RE are abundantly expressed in the OFC</a:t>
            </a:r>
          </a:p>
          <a:p>
            <a:pPr marL="0" indent="0">
              <a:buNone/>
            </a:pPr>
            <a:endParaRPr lang="en-US" sz="2400" dirty="0"/>
          </a:p>
          <a:p>
            <a:r>
              <a:rPr lang="en-US" sz="2400" dirty="0"/>
              <a:t>Some RE represent alternative start sites or termination sites of mRNAs</a:t>
            </a:r>
          </a:p>
          <a:p>
            <a:pPr marL="0" indent="0">
              <a:buNone/>
            </a:pPr>
            <a:endParaRPr lang="en-US" sz="2400" dirty="0"/>
          </a:p>
          <a:p>
            <a:r>
              <a:rPr lang="en-US" sz="2400" dirty="0"/>
              <a:t>Some expressed RE contribute to novel splicing isoforms of mRNAs</a:t>
            </a:r>
          </a:p>
          <a:p>
            <a:pPr marL="0" indent="0">
              <a:buNone/>
            </a:pPr>
            <a:endParaRPr lang="en-US" sz="2400" dirty="0"/>
          </a:p>
          <a:p>
            <a:r>
              <a:rPr lang="en-US" sz="2400" dirty="0"/>
              <a:t>Some of the novel isoforms are likely to produce new protein isoforms while others will trigger quality control mechanisms</a:t>
            </a:r>
          </a:p>
          <a:p>
            <a:pPr marL="0" indent="0" algn="ctr">
              <a:buNone/>
            </a:pPr>
            <a:endParaRPr lang="en-US" b="1" dirty="0"/>
          </a:p>
          <a:p>
            <a:pPr marL="0" indent="0">
              <a:buNone/>
            </a:pPr>
            <a:endParaRPr lang="en-US" dirty="0"/>
          </a:p>
          <a:p>
            <a:pPr marL="0" indent="0" algn="ctr">
              <a:buNone/>
            </a:pPr>
            <a:endParaRPr lang="en-US" b="1" dirty="0"/>
          </a:p>
          <a:p>
            <a:pPr marL="0" indent="0" algn="ctr">
              <a:buNone/>
            </a:pPr>
            <a:endParaRPr lang="en-US" b="1" dirty="0"/>
          </a:p>
          <a:p>
            <a:pPr marL="457200" lvl="1" indent="0">
              <a:buNone/>
            </a:pPr>
            <a:endParaRPr lang="en-US" dirty="0"/>
          </a:p>
          <a:p>
            <a:endParaRPr lang="en-US" dirty="0"/>
          </a:p>
        </p:txBody>
      </p:sp>
    </p:spTree>
    <p:extLst>
      <p:ext uri="{BB962C8B-B14F-4D97-AF65-F5344CB8AC3E}">
        <p14:creationId xmlns:p14="http://schemas.microsoft.com/office/powerpoint/2010/main" val="1078607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421" y="224207"/>
            <a:ext cx="8229600" cy="6485786"/>
          </a:xfrm>
        </p:spPr>
        <p:txBody>
          <a:bodyPr>
            <a:normAutofit/>
          </a:bodyPr>
          <a:lstStyle/>
          <a:p>
            <a:pPr marL="0" indent="0" algn="ctr">
              <a:buNone/>
            </a:pPr>
            <a:r>
              <a:rPr lang="en-US" sz="3200" b="1" dirty="0"/>
              <a:t>Future Directions</a:t>
            </a:r>
          </a:p>
          <a:p>
            <a:pPr marL="0" indent="0" algn="ctr">
              <a:buNone/>
            </a:pPr>
            <a:endParaRPr lang="en-US" sz="2400" dirty="0"/>
          </a:p>
          <a:p>
            <a:r>
              <a:rPr lang="en-US" sz="2400" dirty="0"/>
              <a:t>Are novel transcripts are translated in humans</a:t>
            </a:r>
          </a:p>
          <a:p>
            <a:pPr lvl="1"/>
            <a:r>
              <a:rPr lang="en-US" sz="2000" dirty="0"/>
              <a:t>Look to see which spliced RE mRNAs associate with ribosomes in humans</a:t>
            </a:r>
          </a:p>
          <a:p>
            <a:pPr lvl="1"/>
            <a:r>
              <a:rPr lang="en-US" sz="2000" dirty="0"/>
              <a:t>Search available protein databases for novel protein isoforms</a:t>
            </a:r>
          </a:p>
          <a:p>
            <a:pPr lvl="1"/>
            <a:r>
              <a:rPr lang="en-US" sz="2000" dirty="0"/>
              <a:t>Validate using antibodies to putative proteins</a:t>
            </a:r>
          </a:p>
          <a:p>
            <a:pPr lvl="1"/>
            <a:endParaRPr lang="en-US" sz="2000" dirty="0"/>
          </a:p>
          <a:p>
            <a:r>
              <a:rPr lang="en-US" sz="2400" dirty="0"/>
              <a:t>Are there other novel exons that are not RE? </a:t>
            </a:r>
          </a:p>
          <a:p>
            <a:pPr lvl="1"/>
            <a:r>
              <a:rPr lang="en-US" sz="2000" dirty="0"/>
              <a:t>Look at the extent of non-RE splicing in the same data</a:t>
            </a:r>
          </a:p>
          <a:p>
            <a:pPr lvl="1"/>
            <a:r>
              <a:rPr lang="en-US" sz="2000" dirty="0"/>
              <a:t>Look at novel splicing isoforms in other contexts</a:t>
            </a:r>
          </a:p>
          <a:p>
            <a:pPr marL="457200" lvl="1" indent="0">
              <a:buNone/>
            </a:pPr>
            <a:endParaRPr lang="en-US" sz="2000" dirty="0"/>
          </a:p>
          <a:p>
            <a:r>
              <a:rPr lang="en-US" sz="2400" dirty="0"/>
              <a:t>Are the novel isoforms implicated in psychiatric disease</a:t>
            </a:r>
          </a:p>
          <a:p>
            <a:pPr lvl="1"/>
            <a:r>
              <a:rPr lang="en-US" sz="2000" dirty="0"/>
              <a:t>Look for differential expression of RE in psychiatric disease</a:t>
            </a:r>
          </a:p>
          <a:p>
            <a:pPr lvl="1"/>
            <a:r>
              <a:rPr lang="en-US" sz="2000" dirty="0"/>
              <a:t>Look to see whether RE overlap GWAS sites</a:t>
            </a:r>
          </a:p>
          <a:p>
            <a:pPr marL="0" indent="0" algn="ctr">
              <a:buNone/>
            </a:pPr>
            <a:endParaRPr lang="en-US" b="1" dirty="0"/>
          </a:p>
          <a:p>
            <a:pPr marL="0" indent="0">
              <a:buNone/>
            </a:pPr>
            <a:endParaRPr lang="en-US" dirty="0"/>
          </a:p>
          <a:p>
            <a:pPr marL="0" indent="0" algn="ctr">
              <a:buNone/>
            </a:pPr>
            <a:endParaRPr lang="en-US" b="1" dirty="0"/>
          </a:p>
          <a:p>
            <a:pPr marL="0" indent="0" algn="ctr">
              <a:buNone/>
            </a:pPr>
            <a:endParaRPr lang="en-US" b="1" dirty="0"/>
          </a:p>
          <a:p>
            <a:pPr marL="457200" lvl="1" indent="0">
              <a:buNone/>
            </a:pPr>
            <a:endParaRPr lang="en-US" dirty="0"/>
          </a:p>
          <a:p>
            <a:endParaRPr lang="en-US" dirty="0"/>
          </a:p>
        </p:txBody>
      </p:sp>
    </p:spTree>
    <p:extLst>
      <p:ext uri="{BB962C8B-B14F-4D97-AF65-F5344CB8AC3E}">
        <p14:creationId xmlns:p14="http://schemas.microsoft.com/office/powerpoint/2010/main" val="1191494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3132503" y="1227987"/>
          <a:ext cx="5899148" cy="4066088"/>
        </p:xfrm>
        <a:graphic>
          <a:graphicData uri="http://schemas.openxmlformats.org/drawingml/2006/table">
            <a:tbl>
              <a:tblPr/>
              <a:tblGrid>
                <a:gridCol w="662826">
                  <a:extLst>
                    <a:ext uri="{9D8B030D-6E8A-4147-A177-3AD203B41FA5}">
                      <a16:colId xmlns:a16="http://schemas.microsoft.com/office/drawing/2014/main" val="20000"/>
                    </a:ext>
                  </a:extLst>
                </a:gridCol>
                <a:gridCol w="742365">
                  <a:extLst>
                    <a:ext uri="{9D8B030D-6E8A-4147-A177-3AD203B41FA5}">
                      <a16:colId xmlns:a16="http://schemas.microsoft.com/office/drawing/2014/main" val="20001"/>
                    </a:ext>
                  </a:extLst>
                </a:gridCol>
                <a:gridCol w="782134">
                  <a:extLst>
                    <a:ext uri="{9D8B030D-6E8A-4147-A177-3AD203B41FA5}">
                      <a16:colId xmlns:a16="http://schemas.microsoft.com/office/drawing/2014/main" val="20002"/>
                    </a:ext>
                  </a:extLst>
                </a:gridCol>
                <a:gridCol w="742365">
                  <a:extLst>
                    <a:ext uri="{9D8B030D-6E8A-4147-A177-3AD203B41FA5}">
                      <a16:colId xmlns:a16="http://schemas.microsoft.com/office/drawing/2014/main" val="20003"/>
                    </a:ext>
                  </a:extLst>
                </a:gridCol>
                <a:gridCol w="702595">
                  <a:extLst>
                    <a:ext uri="{9D8B030D-6E8A-4147-A177-3AD203B41FA5}">
                      <a16:colId xmlns:a16="http://schemas.microsoft.com/office/drawing/2014/main" val="20004"/>
                    </a:ext>
                  </a:extLst>
                </a:gridCol>
                <a:gridCol w="782134">
                  <a:extLst>
                    <a:ext uri="{9D8B030D-6E8A-4147-A177-3AD203B41FA5}">
                      <a16:colId xmlns:a16="http://schemas.microsoft.com/office/drawing/2014/main" val="20005"/>
                    </a:ext>
                  </a:extLst>
                </a:gridCol>
                <a:gridCol w="702595">
                  <a:extLst>
                    <a:ext uri="{9D8B030D-6E8A-4147-A177-3AD203B41FA5}">
                      <a16:colId xmlns:a16="http://schemas.microsoft.com/office/drawing/2014/main" val="20006"/>
                    </a:ext>
                  </a:extLst>
                </a:gridCol>
                <a:gridCol w="782134">
                  <a:extLst>
                    <a:ext uri="{9D8B030D-6E8A-4147-A177-3AD203B41FA5}">
                      <a16:colId xmlns:a16="http://schemas.microsoft.com/office/drawing/2014/main" val="20007"/>
                    </a:ext>
                  </a:extLst>
                </a:gridCol>
              </a:tblGrid>
              <a:tr h="312776">
                <a:tc gridSpan="8">
                  <a:txBody>
                    <a:bodyPr/>
                    <a:lstStyle/>
                    <a:p>
                      <a:pPr algn="l" fontAlgn="ctr"/>
                      <a:endParaRPr lang="en-US" sz="1200" b="0" i="0" u="none" strike="noStrike" dirty="0">
                        <a:solidFill>
                          <a:srgbClr val="000000"/>
                        </a:solidFill>
                        <a:effectLst/>
                        <a:latin typeface="Helvetica"/>
                      </a:endParaRPr>
                    </a:p>
                  </a:txBody>
                  <a:tcPr marL="12700" marR="12700" marT="12700"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2776">
                <a:tc>
                  <a:txBody>
                    <a:bodyPr/>
                    <a:lstStyle/>
                    <a:p>
                      <a:pPr algn="l" fontAlgn="b"/>
                      <a:endParaRPr lang="en-US" sz="1200" b="0" i="0" u="none" strike="noStrike">
                        <a:solidFill>
                          <a:srgbClr val="000000"/>
                        </a:solidFill>
                        <a:effectLst/>
                        <a:latin typeface="Cambria"/>
                      </a:endParaRPr>
                    </a:p>
                  </a:txBody>
                  <a:tcPr marL="12700" marR="12700" marT="1270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gridSpan="3">
                  <a:txBody>
                    <a:bodyPr/>
                    <a:lstStyle/>
                    <a:p>
                      <a:pPr algn="ctr" fontAlgn="ctr"/>
                      <a:r>
                        <a:rPr lang="en-US" sz="1200" b="0" i="0" u="none" strike="noStrike">
                          <a:solidFill>
                            <a:srgbClr val="000000"/>
                          </a:solidFill>
                          <a:effectLst/>
                          <a:latin typeface="Helvetica"/>
                        </a:rPr>
                        <a:t>Hippocampus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gridSpan="4">
                  <a:txBody>
                    <a:bodyPr/>
                    <a:lstStyle/>
                    <a:p>
                      <a:pPr algn="ctr" fontAlgn="ctr"/>
                      <a:r>
                        <a:rPr lang="en-US" sz="1200" b="0" i="0" u="none" strike="noStrike">
                          <a:solidFill>
                            <a:srgbClr val="000000"/>
                          </a:solidFill>
                          <a:effectLst/>
                          <a:latin typeface="Helvetica"/>
                        </a:rPr>
                        <a:t>Orbitofrontal Cortex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12776">
                <a:tc>
                  <a:txBody>
                    <a:bodyPr/>
                    <a:lstStyle/>
                    <a:p>
                      <a:pPr algn="ctr" fontAlgn="ctr"/>
                      <a:r>
                        <a:rPr lang="en-US" sz="1200" b="0" i="0" u="none" strike="noStrike">
                          <a:solidFill>
                            <a:srgbClr val="000000"/>
                          </a:solidFill>
                          <a:effectLst/>
                          <a:latin typeface="Helvetica"/>
                        </a:rPr>
                        <a:t>Factor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SCZ</a:t>
                      </a:r>
                    </a:p>
                  </a:txBody>
                  <a:tcPr marL="12700" marR="12700" marT="1270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BPD</a:t>
                      </a:r>
                    </a:p>
                  </a:txBody>
                  <a:tcPr marL="12700" marR="12700" marT="1270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Controls</a:t>
                      </a:r>
                    </a:p>
                  </a:txBody>
                  <a:tcPr marL="12700" marR="12700" marT="1270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SCZ</a:t>
                      </a:r>
                    </a:p>
                  </a:txBody>
                  <a:tcPr marL="12700" marR="12700" marT="1270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BPD</a:t>
                      </a:r>
                    </a:p>
                  </a:txBody>
                  <a:tcPr marL="12700" marR="12700" marT="1270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MD</a:t>
                      </a:r>
                    </a:p>
                  </a:txBody>
                  <a:tcPr marL="12700" marR="12700" marT="1270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Controls</a:t>
                      </a:r>
                    </a:p>
                  </a:txBody>
                  <a:tcPr marL="12700" marR="12700" marT="1270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2776">
                <a:tc>
                  <a:txBody>
                    <a:bodyPr/>
                    <a:lstStyle/>
                    <a:p>
                      <a:pPr algn="ctr" fontAlgn="ctr"/>
                      <a:r>
                        <a:rPr lang="en-US" sz="1200" b="0" i="0" u="none" strike="noStrike">
                          <a:solidFill>
                            <a:srgbClr val="000000"/>
                          </a:solidFill>
                          <a:effectLst/>
                          <a:latin typeface="Helvetica"/>
                        </a:rPr>
                        <a:t>Number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35</a:t>
                      </a:r>
                    </a:p>
                  </a:txBody>
                  <a:tcPr marL="12700" marR="12700" marT="1270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33</a:t>
                      </a:r>
                    </a:p>
                  </a:txBody>
                  <a:tcPr marL="12700" marR="12700" marT="1270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32</a:t>
                      </a:r>
                    </a:p>
                  </a:txBody>
                  <a:tcPr marL="12700" marR="12700" marT="1270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13</a:t>
                      </a:r>
                    </a:p>
                  </a:txBody>
                  <a:tcPr marL="12700" marR="12700" marT="1270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14</a:t>
                      </a:r>
                    </a:p>
                  </a:txBody>
                  <a:tcPr marL="12700" marR="12700" marT="1270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15</a:t>
                      </a:r>
                    </a:p>
                  </a:txBody>
                  <a:tcPr marL="12700" marR="12700" marT="1270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15</a:t>
                      </a:r>
                    </a:p>
                  </a:txBody>
                  <a:tcPr marL="12700" marR="12700" marT="1270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3"/>
                  </a:ext>
                </a:extLst>
              </a:tr>
              <a:tr h="312776">
                <a:tc rowSpan="2">
                  <a:txBody>
                    <a:bodyPr/>
                    <a:lstStyle/>
                    <a:p>
                      <a:pPr algn="ctr" fontAlgn="ctr"/>
                      <a:r>
                        <a:rPr lang="en-US" sz="1200" b="0" i="0" u="none" strike="noStrike">
                          <a:solidFill>
                            <a:srgbClr val="000000"/>
                          </a:solidFill>
                          <a:effectLst/>
                          <a:latin typeface="Helvetica"/>
                        </a:rPr>
                        <a:t>Age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42.6</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45.4C </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43.9</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44.65</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41.9</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46.5</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48.1</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312776">
                <a:tc vMerge="1">
                  <a:txBody>
                    <a:bodyPr/>
                    <a:lstStyle/>
                    <a:p>
                      <a:endParaRPr lang="en-US"/>
                    </a:p>
                  </a:txBody>
                  <a:tcPr/>
                </a:tc>
                <a:tc>
                  <a:txBody>
                    <a:bodyPr/>
                    <a:lstStyle/>
                    <a:p>
                      <a:pPr algn="ctr" fontAlgn="ctr"/>
                      <a:r>
                        <a:rPr lang="en-US" sz="1200" b="0" i="0" u="none" strike="noStrike" dirty="0">
                          <a:solidFill>
                            <a:srgbClr val="000000"/>
                          </a:solidFill>
                          <a:effectLst/>
                          <a:latin typeface="Helvetica"/>
                        </a:rPr>
                        <a:t>(19-59)</a:t>
                      </a:r>
                    </a:p>
                  </a:txBody>
                  <a:tcPr marL="12700" marR="12700" marT="12700"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(19-64)</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(31-60)</a:t>
                      </a:r>
                    </a:p>
                  </a:txBody>
                  <a:tcPr marL="12700" marR="12700" marT="12700"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(25-62)</a:t>
                      </a:r>
                    </a:p>
                  </a:txBody>
                  <a:tcPr marL="12700" marR="12700" marT="12700"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(25-61)</a:t>
                      </a:r>
                    </a:p>
                  </a:txBody>
                  <a:tcPr marL="12700" marR="12700" marT="12700" marB="0">
                    <a:lnL>
                      <a:noFill/>
                    </a:lnL>
                    <a:lnR>
                      <a:noFill/>
                    </a:lnR>
                    <a:lnT>
                      <a:noFill/>
                    </a:lnT>
                    <a:lnB>
                      <a:noFill/>
                    </a:lnB>
                  </a:tcPr>
                </a:tc>
                <a:tc>
                  <a:txBody>
                    <a:bodyPr/>
                    <a:lstStyle/>
                    <a:p>
                      <a:pPr algn="ctr" fontAlgn="ctr"/>
                      <a:r>
                        <a:rPr lang="en-US" sz="1200" b="0" i="0" u="none" strike="noStrike">
                          <a:solidFill>
                            <a:srgbClr val="000000"/>
                          </a:solidFill>
                          <a:effectLst/>
                          <a:latin typeface="Helvetica"/>
                        </a:rPr>
                        <a:t>(30-65)</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(29-68)</a:t>
                      </a:r>
                    </a:p>
                  </a:txBody>
                  <a:tcPr marL="12700" marR="12700" marT="12700" marB="0">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5"/>
                  </a:ext>
                </a:extLst>
              </a:tr>
              <a:tr h="312776">
                <a:tc>
                  <a:txBody>
                    <a:bodyPr/>
                    <a:lstStyle/>
                    <a:p>
                      <a:pPr algn="ctr" fontAlgn="ctr"/>
                      <a:r>
                        <a:rPr lang="en-US" sz="1200" b="0" i="0" u="none" strike="noStrike">
                          <a:solidFill>
                            <a:srgbClr val="000000"/>
                          </a:solidFill>
                          <a:effectLst/>
                          <a:latin typeface="Helvetica"/>
                        </a:rPr>
                        <a:t>Sex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effectLst/>
                          <a:latin typeface="Helvetica"/>
                        </a:rPr>
                        <a:t>9F, 26M</a:t>
                      </a:r>
                    </a:p>
                  </a:txBody>
                  <a:tcPr marL="12700" marR="12700" marT="1270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18F, 15M</a:t>
                      </a:r>
                    </a:p>
                  </a:txBody>
                  <a:tcPr marL="12700" marR="12700" marT="12700" marB="0" anchor="ctr">
                    <a:lnL>
                      <a:noFill/>
                    </a:lnL>
                    <a:lnR>
                      <a:noFill/>
                    </a:lnR>
                    <a:lnT>
                      <a:noFill/>
                    </a:lnT>
                    <a:lnB>
                      <a:noFill/>
                    </a:lnB>
                  </a:tcPr>
                </a:tc>
                <a:tc>
                  <a:txBody>
                    <a:bodyPr/>
                    <a:lstStyle/>
                    <a:p>
                      <a:pPr algn="ctr" fontAlgn="ctr"/>
                      <a:r>
                        <a:rPr lang="en-US" sz="1200" b="0" i="0" u="none" strike="noStrike">
                          <a:solidFill>
                            <a:srgbClr val="000000"/>
                          </a:solidFill>
                          <a:effectLst/>
                          <a:latin typeface="Helvetica"/>
                        </a:rPr>
                        <a:t>9F, 24M</a:t>
                      </a:r>
                    </a:p>
                  </a:txBody>
                  <a:tcPr marL="12700" marR="12700" marT="1270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effectLst/>
                          <a:latin typeface="Helvetica"/>
                        </a:rPr>
                        <a:t>8M, 5F</a:t>
                      </a:r>
                    </a:p>
                  </a:txBody>
                  <a:tcPr marL="12700" marR="12700" marT="1270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9M, 5F</a:t>
                      </a:r>
                    </a:p>
                  </a:txBody>
                  <a:tcPr marL="12700" marR="12700" marT="12700" marB="0" anchor="ctr">
                    <a:lnL>
                      <a:noFill/>
                    </a:lnL>
                    <a:lnR>
                      <a:noFill/>
                    </a:lnR>
                    <a:lnT>
                      <a:noFill/>
                    </a:lnT>
                    <a:lnB>
                      <a:noFill/>
                    </a:lnB>
                  </a:tcPr>
                </a:tc>
                <a:tc>
                  <a:txBody>
                    <a:bodyPr/>
                    <a:lstStyle/>
                    <a:p>
                      <a:pPr algn="ctr" fontAlgn="ctr"/>
                      <a:r>
                        <a:rPr lang="en-US" sz="1200" b="0" i="0" u="none" strike="noStrike">
                          <a:solidFill>
                            <a:srgbClr val="000000"/>
                          </a:solidFill>
                          <a:effectLst/>
                          <a:latin typeface="Helvetica"/>
                        </a:rPr>
                        <a:t>9M, 6F</a:t>
                      </a:r>
                    </a:p>
                  </a:txBody>
                  <a:tcPr marL="12700" marR="12700" marT="12700"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9M, 6F</a:t>
                      </a:r>
                    </a:p>
                  </a:txBody>
                  <a:tcPr marL="12700" marR="12700" marT="1270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6"/>
                  </a:ext>
                </a:extLst>
              </a:tr>
              <a:tr h="312776">
                <a:tc>
                  <a:txBody>
                    <a:bodyPr/>
                    <a:lstStyle/>
                    <a:p>
                      <a:pPr algn="ctr" fontAlgn="ctr"/>
                      <a:r>
                        <a:rPr lang="en-US" sz="1200" b="0" i="0" u="none" strike="noStrike">
                          <a:solidFill>
                            <a:srgbClr val="000000"/>
                          </a:solidFill>
                          <a:effectLst/>
                          <a:latin typeface="Helvetica"/>
                        </a:rPr>
                        <a:t>Race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effectLst/>
                          <a:latin typeface="Helvetica"/>
                        </a:rPr>
                        <a:t>34C, 1H</a:t>
                      </a:r>
                    </a:p>
                  </a:txBody>
                  <a:tcPr marL="12700" marR="12700" marT="1270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32C, 1NA</a:t>
                      </a:r>
                    </a:p>
                  </a:txBody>
                  <a:tcPr marL="12700" marR="12700" marT="12700" marB="0" anchor="ctr">
                    <a:lnL>
                      <a:noFill/>
                    </a:lnL>
                    <a:lnR>
                      <a:noFill/>
                    </a:lnR>
                    <a:lnT>
                      <a:noFill/>
                    </a:lnT>
                    <a:lnB>
                      <a:noFill/>
                    </a:lnB>
                  </a:tcPr>
                </a:tc>
                <a:tc>
                  <a:txBody>
                    <a:bodyPr/>
                    <a:lstStyle/>
                    <a:p>
                      <a:pPr algn="ctr" fontAlgn="ctr"/>
                      <a:r>
                        <a:rPr lang="en-US" sz="1200" b="0" i="0" u="none" strike="noStrike">
                          <a:solidFill>
                            <a:srgbClr val="000000"/>
                          </a:solidFill>
                          <a:effectLst/>
                          <a:latin typeface="Helvetica"/>
                        </a:rPr>
                        <a:t>32C</a:t>
                      </a:r>
                    </a:p>
                  </a:txBody>
                  <a:tcPr marL="12700" marR="12700" marT="1270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effectLst/>
                          <a:latin typeface="Helvetica"/>
                        </a:rPr>
                        <a:t>10C, 3A</a:t>
                      </a:r>
                    </a:p>
                  </a:txBody>
                  <a:tcPr marL="12700" marR="12700" marT="1270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13C, 1AA</a:t>
                      </a:r>
                    </a:p>
                  </a:txBody>
                  <a:tcPr marL="12700" marR="12700" marT="12700" marB="0" anchor="ctr">
                    <a:lnL>
                      <a:noFill/>
                    </a:lnL>
                    <a:lnR>
                      <a:noFill/>
                    </a:lnR>
                    <a:lnT>
                      <a:noFill/>
                    </a:lnT>
                    <a:lnB>
                      <a:noFill/>
                    </a:lnB>
                  </a:tcPr>
                </a:tc>
                <a:tc>
                  <a:txBody>
                    <a:bodyPr/>
                    <a:lstStyle/>
                    <a:p>
                      <a:pPr algn="ctr" fontAlgn="ctr"/>
                      <a:r>
                        <a:rPr lang="en-US" sz="1200" b="0" i="0" u="none" strike="noStrike">
                          <a:solidFill>
                            <a:srgbClr val="000000"/>
                          </a:solidFill>
                          <a:effectLst/>
                          <a:latin typeface="Helvetica"/>
                        </a:rPr>
                        <a:t>15C</a:t>
                      </a:r>
                    </a:p>
                  </a:txBody>
                  <a:tcPr marL="12700" marR="12700" marT="12700" marB="0" anchor="ctr">
                    <a:lnL>
                      <a:noFill/>
                    </a:lnL>
                    <a:lnR>
                      <a:noFill/>
                    </a:lnR>
                    <a:lnT>
                      <a:noFill/>
                    </a:lnT>
                    <a:lnB>
                      <a:noFill/>
                    </a:lnB>
                  </a:tcPr>
                </a:tc>
                <a:tc>
                  <a:txBody>
                    <a:bodyPr/>
                    <a:lstStyle/>
                    <a:p>
                      <a:pPr algn="ctr" fontAlgn="ctr"/>
                      <a:r>
                        <a:rPr lang="en-US" sz="1200" b="0" i="0" u="none" strike="noStrike">
                          <a:solidFill>
                            <a:srgbClr val="000000"/>
                          </a:solidFill>
                          <a:effectLst/>
                          <a:latin typeface="Helvetica"/>
                        </a:rPr>
                        <a:t>14C, 1AA</a:t>
                      </a:r>
                    </a:p>
                  </a:txBody>
                  <a:tcPr marL="12700" marR="12700" marT="1270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7"/>
                  </a:ext>
                </a:extLst>
              </a:tr>
              <a:tr h="312776">
                <a:tc rowSpan="2">
                  <a:txBody>
                    <a:bodyPr/>
                    <a:lstStyle/>
                    <a:p>
                      <a:pPr algn="ctr" fontAlgn="ctr"/>
                      <a:r>
                        <a:rPr lang="en-US" sz="1200" b="0" i="0" u="none" strike="noStrike">
                          <a:solidFill>
                            <a:srgbClr val="000000"/>
                          </a:solidFill>
                          <a:effectLst/>
                          <a:latin typeface="Helvetica"/>
                        </a:rPr>
                        <a:t>PMI (h)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31.4</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38</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30</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35.8</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30.9</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27.5</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23.7</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8"/>
                  </a:ext>
                </a:extLst>
              </a:tr>
              <a:tr h="312776">
                <a:tc vMerge="1">
                  <a:txBody>
                    <a:bodyPr/>
                    <a:lstStyle/>
                    <a:p>
                      <a:endParaRPr lang="en-US"/>
                    </a:p>
                  </a:txBody>
                  <a:tcPr/>
                </a:tc>
                <a:tc>
                  <a:txBody>
                    <a:bodyPr/>
                    <a:lstStyle/>
                    <a:p>
                      <a:pPr algn="ctr" fontAlgn="ctr"/>
                      <a:r>
                        <a:rPr lang="en-US" sz="1200" b="0" i="0" u="none" strike="noStrike" dirty="0">
                          <a:solidFill>
                            <a:srgbClr val="000000"/>
                          </a:solidFill>
                          <a:effectLst/>
                          <a:latin typeface="Helvetica"/>
                        </a:rPr>
                        <a:t>(9-80)</a:t>
                      </a:r>
                    </a:p>
                  </a:txBody>
                  <a:tcPr marL="12700" marR="12700" marT="12700"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(12-84)</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(9-58)</a:t>
                      </a:r>
                    </a:p>
                  </a:txBody>
                  <a:tcPr marL="12700" marR="12700" marT="12700"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(12-61)</a:t>
                      </a:r>
                    </a:p>
                  </a:txBody>
                  <a:tcPr marL="12700" marR="12700" marT="12700"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(13-62)</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(7-47)</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(8-42)</a:t>
                      </a:r>
                    </a:p>
                  </a:txBody>
                  <a:tcPr marL="12700" marR="12700" marT="12700" marB="0">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312776">
                <a:tc rowSpan="2">
                  <a:txBody>
                    <a:bodyPr/>
                    <a:lstStyle/>
                    <a:p>
                      <a:pPr algn="ctr" fontAlgn="ctr"/>
                      <a:r>
                        <a:rPr lang="en-US" sz="1200" b="0" i="0" u="none" strike="noStrike">
                          <a:solidFill>
                            <a:srgbClr val="000000"/>
                          </a:solidFill>
                          <a:effectLst/>
                          <a:latin typeface="Helvetica"/>
                        </a:rPr>
                        <a:t>pH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6.5</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6.4</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6.6</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6.2</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6.2</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6.2</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6.3</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0"/>
                  </a:ext>
                </a:extLst>
              </a:tr>
              <a:tr h="312776">
                <a:tc vMerge="1">
                  <a:txBody>
                    <a:bodyPr/>
                    <a:lstStyle/>
                    <a:p>
                      <a:endParaRPr lang="en-US"/>
                    </a:p>
                  </a:txBody>
                  <a:tcPr/>
                </a:tc>
                <a:tc>
                  <a:txBody>
                    <a:bodyPr/>
                    <a:lstStyle/>
                    <a:p>
                      <a:pPr algn="ctr" fontAlgn="ctr"/>
                      <a:r>
                        <a:rPr lang="en-US" sz="1200" b="0" i="0" u="none" strike="noStrike" dirty="0">
                          <a:solidFill>
                            <a:srgbClr val="000000"/>
                          </a:solidFill>
                          <a:effectLst/>
                          <a:latin typeface="Helvetica"/>
                        </a:rPr>
                        <a:t>(5.9-6.9)</a:t>
                      </a:r>
                    </a:p>
                  </a:txBody>
                  <a:tcPr marL="12700" marR="12700" marT="12700"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(5.8-7)</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(6-7)</a:t>
                      </a:r>
                    </a:p>
                  </a:txBody>
                  <a:tcPr marL="12700" marR="12700" marT="12700"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(5.8-6.6)</a:t>
                      </a:r>
                    </a:p>
                  </a:txBody>
                  <a:tcPr marL="12700" marR="12700" marT="12700"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(5.8-6.5)</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(5.8-6.5)</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(5.8-6.6)</a:t>
                      </a:r>
                    </a:p>
                  </a:txBody>
                  <a:tcPr marL="12700" marR="12700" marT="12700" marB="0">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1"/>
                  </a:ext>
                </a:extLst>
              </a:tr>
              <a:tr h="312776">
                <a:tc>
                  <a:txBody>
                    <a:bodyPr/>
                    <a:lstStyle/>
                    <a:p>
                      <a:pPr algn="ctr" fontAlgn="ctr"/>
                      <a:r>
                        <a:rPr lang="en-US" sz="1200" b="0" i="0" u="none" strike="noStrike">
                          <a:solidFill>
                            <a:srgbClr val="000000"/>
                          </a:solidFill>
                          <a:effectLst/>
                          <a:latin typeface="Helvetica"/>
                        </a:rPr>
                        <a:t>Side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17L, 18R</a:t>
                      </a:r>
                    </a:p>
                  </a:txBody>
                  <a:tcPr marL="12700" marR="12700" marT="1270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18L, 15R</a:t>
                      </a:r>
                    </a:p>
                  </a:txBody>
                  <a:tcPr marL="12700" marR="12700" marT="1270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15L, 17R</a:t>
                      </a:r>
                    </a:p>
                  </a:txBody>
                  <a:tcPr marL="12700" marR="12700" marT="1270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Helvetica"/>
                        </a:rPr>
                        <a:t>8L, 5R</a:t>
                      </a:r>
                    </a:p>
                  </a:txBody>
                  <a:tcPr marL="12700" marR="12700" marT="1270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6L, 8R</a:t>
                      </a:r>
                    </a:p>
                  </a:txBody>
                  <a:tcPr marL="12700" marR="12700" marT="1270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9L, 6R</a:t>
                      </a:r>
                    </a:p>
                  </a:txBody>
                  <a:tcPr marL="12700" marR="12700" marT="1270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Helvetica"/>
                        </a:rPr>
                        <a:t>8L, 7R</a:t>
                      </a:r>
                    </a:p>
                  </a:txBody>
                  <a:tcPr marL="12700" marR="12700" marT="1270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2" name="Rectangle 1"/>
          <p:cNvSpPr/>
          <p:nvPr/>
        </p:nvSpPr>
        <p:spPr>
          <a:xfrm>
            <a:off x="2436138" y="665588"/>
            <a:ext cx="7319727" cy="369332"/>
          </a:xfrm>
          <a:prstGeom prst="rect">
            <a:avLst/>
          </a:prstGeom>
        </p:spPr>
        <p:txBody>
          <a:bodyPr wrap="square">
            <a:spAutoFit/>
          </a:bodyPr>
          <a:lstStyle/>
          <a:p>
            <a:pPr algn="ctr" fontAlgn="ctr"/>
            <a:r>
              <a:rPr lang="en-US" dirty="0">
                <a:solidFill>
                  <a:srgbClr val="000000"/>
                </a:solidFill>
                <a:latin typeface="Helvetica"/>
              </a:rPr>
              <a:t>Demographic information for samples included in expression analysis</a:t>
            </a:r>
          </a:p>
        </p:txBody>
      </p:sp>
      <p:sp>
        <p:nvSpPr>
          <p:cNvPr id="6" name="TextBox 5"/>
          <p:cNvSpPr txBox="1"/>
          <p:nvPr/>
        </p:nvSpPr>
        <p:spPr>
          <a:xfrm>
            <a:off x="4005487" y="1189599"/>
            <a:ext cx="1924012" cy="307777"/>
          </a:xfrm>
          <a:prstGeom prst="rect">
            <a:avLst/>
          </a:prstGeom>
          <a:noFill/>
        </p:spPr>
        <p:txBody>
          <a:bodyPr wrap="none" rtlCol="0">
            <a:spAutoFit/>
          </a:bodyPr>
          <a:lstStyle/>
          <a:p>
            <a:pPr algn="ctr"/>
            <a:r>
              <a:rPr lang="en-US" sz="1400" dirty="0"/>
              <a:t>Stanley Array Collection</a:t>
            </a:r>
          </a:p>
        </p:txBody>
      </p:sp>
      <p:sp>
        <p:nvSpPr>
          <p:cNvPr id="7" name="TextBox 6"/>
          <p:cNvSpPr txBox="1"/>
          <p:nvPr/>
        </p:nvSpPr>
        <p:spPr>
          <a:xfrm>
            <a:off x="6125540" y="1189599"/>
            <a:ext cx="2838525" cy="307777"/>
          </a:xfrm>
          <a:prstGeom prst="rect">
            <a:avLst/>
          </a:prstGeom>
          <a:noFill/>
        </p:spPr>
        <p:txBody>
          <a:bodyPr wrap="none" rtlCol="0">
            <a:spAutoFit/>
          </a:bodyPr>
          <a:lstStyle/>
          <a:p>
            <a:pPr algn="ctr"/>
            <a:r>
              <a:rPr lang="en-US" sz="1400" dirty="0"/>
              <a:t>Stanley Neuropathology Consortium</a:t>
            </a:r>
          </a:p>
        </p:txBody>
      </p:sp>
      <p:sp>
        <p:nvSpPr>
          <p:cNvPr id="4" name="TextBox 3"/>
          <p:cNvSpPr txBox="1"/>
          <p:nvPr/>
        </p:nvSpPr>
        <p:spPr>
          <a:xfrm>
            <a:off x="4453622" y="5457763"/>
            <a:ext cx="1027745" cy="369332"/>
          </a:xfrm>
          <a:prstGeom prst="rect">
            <a:avLst/>
          </a:prstGeom>
          <a:noFill/>
        </p:spPr>
        <p:txBody>
          <a:bodyPr wrap="none" rtlCol="0">
            <a:spAutoFit/>
          </a:bodyPr>
          <a:lstStyle/>
          <a:p>
            <a:r>
              <a:rPr lang="en-US" dirty="0"/>
              <a:t>100 total</a:t>
            </a:r>
          </a:p>
        </p:txBody>
      </p:sp>
      <p:sp>
        <p:nvSpPr>
          <p:cNvPr id="8" name="TextBox 7"/>
          <p:cNvSpPr txBox="1"/>
          <p:nvPr/>
        </p:nvSpPr>
        <p:spPr>
          <a:xfrm>
            <a:off x="7089427" y="5457763"/>
            <a:ext cx="910751" cy="369332"/>
          </a:xfrm>
          <a:prstGeom prst="rect">
            <a:avLst/>
          </a:prstGeom>
          <a:noFill/>
        </p:spPr>
        <p:txBody>
          <a:bodyPr wrap="none" rtlCol="0">
            <a:spAutoFit/>
          </a:bodyPr>
          <a:lstStyle/>
          <a:p>
            <a:r>
              <a:rPr lang="en-US" dirty="0"/>
              <a:t>57 total</a:t>
            </a:r>
          </a:p>
        </p:txBody>
      </p:sp>
    </p:spTree>
    <p:extLst>
      <p:ext uri="{BB962C8B-B14F-4D97-AF65-F5344CB8AC3E}">
        <p14:creationId xmlns:p14="http://schemas.microsoft.com/office/powerpoint/2010/main" val="3348583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3132503" y="1227987"/>
          <a:ext cx="5899148" cy="4066088"/>
        </p:xfrm>
        <a:graphic>
          <a:graphicData uri="http://schemas.openxmlformats.org/drawingml/2006/table">
            <a:tbl>
              <a:tblPr/>
              <a:tblGrid>
                <a:gridCol w="662826">
                  <a:extLst>
                    <a:ext uri="{9D8B030D-6E8A-4147-A177-3AD203B41FA5}">
                      <a16:colId xmlns:a16="http://schemas.microsoft.com/office/drawing/2014/main" val="20000"/>
                    </a:ext>
                  </a:extLst>
                </a:gridCol>
                <a:gridCol w="742365">
                  <a:extLst>
                    <a:ext uri="{9D8B030D-6E8A-4147-A177-3AD203B41FA5}">
                      <a16:colId xmlns:a16="http://schemas.microsoft.com/office/drawing/2014/main" val="20001"/>
                    </a:ext>
                  </a:extLst>
                </a:gridCol>
                <a:gridCol w="782134">
                  <a:extLst>
                    <a:ext uri="{9D8B030D-6E8A-4147-A177-3AD203B41FA5}">
                      <a16:colId xmlns:a16="http://schemas.microsoft.com/office/drawing/2014/main" val="20002"/>
                    </a:ext>
                  </a:extLst>
                </a:gridCol>
                <a:gridCol w="742365">
                  <a:extLst>
                    <a:ext uri="{9D8B030D-6E8A-4147-A177-3AD203B41FA5}">
                      <a16:colId xmlns:a16="http://schemas.microsoft.com/office/drawing/2014/main" val="20003"/>
                    </a:ext>
                  </a:extLst>
                </a:gridCol>
                <a:gridCol w="702595">
                  <a:extLst>
                    <a:ext uri="{9D8B030D-6E8A-4147-A177-3AD203B41FA5}">
                      <a16:colId xmlns:a16="http://schemas.microsoft.com/office/drawing/2014/main" val="20004"/>
                    </a:ext>
                  </a:extLst>
                </a:gridCol>
                <a:gridCol w="782134">
                  <a:extLst>
                    <a:ext uri="{9D8B030D-6E8A-4147-A177-3AD203B41FA5}">
                      <a16:colId xmlns:a16="http://schemas.microsoft.com/office/drawing/2014/main" val="20005"/>
                    </a:ext>
                  </a:extLst>
                </a:gridCol>
                <a:gridCol w="702595">
                  <a:extLst>
                    <a:ext uri="{9D8B030D-6E8A-4147-A177-3AD203B41FA5}">
                      <a16:colId xmlns:a16="http://schemas.microsoft.com/office/drawing/2014/main" val="20006"/>
                    </a:ext>
                  </a:extLst>
                </a:gridCol>
                <a:gridCol w="782134">
                  <a:extLst>
                    <a:ext uri="{9D8B030D-6E8A-4147-A177-3AD203B41FA5}">
                      <a16:colId xmlns:a16="http://schemas.microsoft.com/office/drawing/2014/main" val="20007"/>
                    </a:ext>
                  </a:extLst>
                </a:gridCol>
              </a:tblGrid>
              <a:tr h="312776">
                <a:tc gridSpan="8">
                  <a:txBody>
                    <a:bodyPr/>
                    <a:lstStyle/>
                    <a:p>
                      <a:pPr algn="l" fontAlgn="ctr"/>
                      <a:endParaRPr lang="en-US" sz="1200" b="0" i="0" u="none" strike="noStrike" dirty="0">
                        <a:solidFill>
                          <a:srgbClr val="000000"/>
                        </a:solidFill>
                        <a:effectLst/>
                        <a:latin typeface="Helvetica"/>
                      </a:endParaRPr>
                    </a:p>
                  </a:txBody>
                  <a:tcPr marL="12700" marR="12700" marT="12700"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2776">
                <a:tc>
                  <a:txBody>
                    <a:bodyPr/>
                    <a:lstStyle/>
                    <a:p>
                      <a:pPr algn="l" fontAlgn="b"/>
                      <a:endParaRPr lang="en-US" sz="1200" b="0" i="0" u="none" strike="noStrike">
                        <a:solidFill>
                          <a:srgbClr val="000000"/>
                        </a:solidFill>
                        <a:effectLst/>
                        <a:latin typeface="Cambria"/>
                      </a:endParaRPr>
                    </a:p>
                  </a:txBody>
                  <a:tcPr marL="12700" marR="12700" marT="1270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gridSpan="3">
                  <a:txBody>
                    <a:bodyPr/>
                    <a:lstStyle/>
                    <a:p>
                      <a:pPr algn="ctr" fontAlgn="ctr"/>
                      <a:r>
                        <a:rPr lang="en-US" sz="1200" b="0" i="0" u="none" strike="noStrike">
                          <a:solidFill>
                            <a:srgbClr val="000000"/>
                          </a:solidFill>
                          <a:effectLst/>
                          <a:latin typeface="Helvetica"/>
                        </a:rPr>
                        <a:t>Hippocampus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gridSpan="4">
                  <a:txBody>
                    <a:bodyPr/>
                    <a:lstStyle/>
                    <a:p>
                      <a:pPr algn="ctr" fontAlgn="ctr"/>
                      <a:r>
                        <a:rPr lang="en-US" sz="1200" b="0" i="0" u="none" strike="noStrike">
                          <a:solidFill>
                            <a:srgbClr val="000000"/>
                          </a:solidFill>
                          <a:effectLst/>
                          <a:latin typeface="Helvetica"/>
                        </a:rPr>
                        <a:t>Orbitofrontal Cortex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12776">
                <a:tc>
                  <a:txBody>
                    <a:bodyPr/>
                    <a:lstStyle/>
                    <a:p>
                      <a:pPr algn="ctr" fontAlgn="ctr"/>
                      <a:r>
                        <a:rPr lang="en-US" sz="1200" b="0" i="0" u="none" strike="noStrike">
                          <a:solidFill>
                            <a:srgbClr val="000000"/>
                          </a:solidFill>
                          <a:effectLst/>
                          <a:latin typeface="Helvetica"/>
                        </a:rPr>
                        <a:t>Factor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SCZ</a:t>
                      </a:r>
                    </a:p>
                  </a:txBody>
                  <a:tcPr marL="12700" marR="12700" marT="1270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BPD</a:t>
                      </a:r>
                    </a:p>
                  </a:txBody>
                  <a:tcPr marL="12700" marR="12700" marT="1270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Controls</a:t>
                      </a:r>
                    </a:p>
                  </a:txBody>
                  <a:tcPr marL="12700" marR="12700" marT="1270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SCZ</a:t>
                      </a:r>
                    </a:p>
                  </a:txBody>
                  <a:tcPr marL="12700" marR="12700" marT="1270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BPD</a:t>
                      </a:r>
                    </a:p>
                  </a:txBody>
                  <a:tcPr marL="12700" marR="12700" marT="1270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MD</a:t>
                      </a:r>
                    </a:p>
                  </a:txBody>
                  <a:tcPr marL="12700" marR="12700" marT="1270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Controls</a:t>
                      </a:r>
                    </a:p>
                  </a:txBody>
                  <a:tcPr marL="12700" marR="12700" marT="1270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2776">
                <a:tc>
                  <a:txBody>
                    <a:bodyPr/>
                    <a:lstStyle/>
                    <a:p>
                      <a:pPr algn="ctr" fontAlgn="ctr"/>
                      <a:r>
                        <a:rPr lang="en-US" sz="1200" b="0" i="0" u="none" strike="noStrike">
                          <a:solidFill>
                            <a:srgbClr val="000000"/>
                          </a:solidFill>
                          <a:effectLst/>
                          <a:latin typeface="Helvetica"/>
                        </a:rPr>
                        <a:t>Number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35</a:t>
                      </a:r>
                    </a:p>
                  </a:txBody>
                  <a:tcPr marL="12700" marR="12700" marT="1270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33</a:t>
                      </a:r>
                    </a:p>
                  </a:txBody>
                  <a:tcPr marL="12700" marR="12700" marT="1270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32</a:t>
                      </a:r>
                    </a:p>
                  </a:txBody>
                  <a:tcPr marL="12700" marR="12700" marT="1270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13</a:t>
                      </a:r>
                    </a:p>
                  </a:txBody>
                  <a:tcPr marL="12700" marR="12700" marT="1270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14</a:t>
                      </a:r>
                    </a:p>
                  </a:txBody>
                  <a:tcPr marL="12700" marR="12700" marT="1270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15</a:t>
                      </a:r>
                    </a:p>
                  </a:txBody>
                  <a:tcPr marL="12700" marR="12700" marT="1270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15</a:t>
                      </a:r>
                    </a:p>
                  </a:txBody>
                  <a:tcPr marL="12700" marR="12700" marT="1270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3"/>
                  </a:ext>
                </a:extLst>
              </a:tr>
              <a:tr h="312776">
                <a:tc rowSpan="2">
                  <a:txBody>
                    <a:bodyPr/>
                    <a:lstStyle/>
                    <a:p>
                      <a:pPr algn="ctr" fontAlgn="ctr"/>
                      <a:r>
                        <a:rPr lang="en-US" sz="1200" b="0" i="0" u="none" strike="noStrike">
                          <a:solidFill>
                            <a:srgbClr val="000000"/>
                          </a:solidFill>
                          <a:effectLst/>
                          <a:latin typeface="Helvetica"/>
                        </a:rPr>
                        <a:t>Age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42.6</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45.4 </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43.9</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44.7</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41.9</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46.5</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48.1</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312776">
                <a:tc vMerge="1">
                  <a:txBody>
                    <a:bodyPr/>
                    <a:lstStyle/>
                    <a:p>
                      <a:endParaRPr lang="en-US"/>
                    </a:p>
                  </a:txBody>
                  <a:tcPr/>
                </a:tc>
                <a:tc>
                  <a:txBody>
                    <a:bodyPr/>
                    <a:lstStyle/>
                    <a:p>
                      <a:pPr algn="ctr" fontAlgn="ctr"/>
                      <a:r>
                        <a:rPr lang="en-US" sz="1200" b="0" i="0" u="none" strike="noStrike" dirty="0">
                          <a:solidFill>
                            <a:srgbClr val="000000"/>
                          </a:solidFill>
                          <a:effectLst/>
                          <a:latin typeface="Helvetica"/>
                        </a:rPr>
                        <a:t>(19-59)</a:t>
                      </a:r>
                    </a:p>
                  </a:txBody>
                  <a:tcPr marL="12700" marR="12700" marT="12700"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(19-64)</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(31-60)</a:t>
                      </a:r>
                    </a:p>
                  </a:txBody>
                  <a:tcPr marL="12700" marR="12700" marT="12700"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(25-62)</a:t>
                      </a:r>
                    </a:p>
                  </a:txBody>
                  <a:tcPr marL="12700" marR="12700" marT="12700"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(25-61)</a:t>
                      </a:r>
                    </a:p>
                  </a:txBody>
                  <a:tcPr marL="12700" marR="12700" marT="12700" marB="0">
                    <a:lnL>
                      <a:noFill/>
                    </a:lnL>
                    <a:lnR>
                      <a:noFill/>
                    </a:lnR>
                    <a:lnT>
                      <a:noFill/>
                    </a:lnT>
                    <a:lnB>
                      <a:noFill/>
                    </a:lnB>
                  </a:tcPr>
                </a:tc>
                <a:tc>
                  <a:txBody>
                    <a:bodyPr/>
                    <a:lstStyle/>
                    <a:p>
                      <a:pPr algn="ctr" fontAlgn="ctr"/>
                      <a:r>
                        <a:rPr lang="en-US" sz="1200" b="0" i="0" u="none" strike="noStrike">
                          <a:solidFill>
                            <a:srgbClr val="000000"/>
                          </a:solidFill>
                          <a:effectLst/>
                          <a:latin typeface="Helvetica"/>
                        </a:rPr>
                        <a:t>(30-65)</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(29-68)</a:t>
                      </a:r>
                    </a:p>
                  </a:txBody>
                  <a:tcPr marL="12700" marR="12700" marT="12700" marB="0">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5"/>
                  </a:ext>
                </a:extLst>
              </a:tr>
              <a:tr h="312776">
                <a:tc>
                  <a:txBody>
                    <a:bodyPr/>
                    <a:lstStyle/>
                    <a:p>
                      <a:pPr algn="ctr" fontAlgn="ctr"/>
                      <a:r>
                        <a:rPr lang="en-US" sz="1200" b="0" i="0" u="none" strike="noStrike">
                          <a:solidFill>
                            <a:srgbClr val="000000"/>
                          </a:solidFill>
                          <a:effectLst/>
                          <a:latin typeface="Helvetica"/>
                        </a:rPr>
                        <a:t>Sex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effectLst/>
                          <a:latin typeface="Helvetica"/>
                        </a:rPr>
                        <a:t>9F, 26M</a:t>
                      </a:r>
                    </a:p>
                  </a:txBody>
                  <a:tcPr marL="12700" marR="12700" marT="1270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18F, 15M</a:t>
                      </a:r>
                    </a:p>
                  </a:txBody>
                  <a:tcPr marL="12700" marR="12700" marT="12700" marB="0" anchor="ctr">
                    <a:lnL>
                      <a:noFill/>
                    </a:lnL>
                    <a:lnR>
                      <a:noFill/>
                    </a:lnR>
                    <a:lnT>
                      <a:noFill/>
                    </a:lnT>
                    <a:lnB>
                      <a:noFill/>
                    </a:lnB>
                  </a:tcPr>
                </a:tc>
                <a:tc>
                  <a:txBody>
                    <a:bodyPr/>
                    <a:lstStyle/>
                    <a:p>
                      <a:pPr algn="ctr" fontAlgn="ctr"/>
                      <a:r>
                        <a:rPr lang="en-US" sz="1200" b="0" i="0" u="none" strike="noStrike">
                          <a:solidFill>
                            <a:srgbClr val="000000"/>
                          </a:solidFill>
                          <a:effectLst/>
                          <a:latin typeface="Helvetica"/>
                        </a:rPr>
                        <a:t>9F, 24M</a:t>
                      </a:r>
                    </a:p>
                  </a:txBody>
                  <a:tcPr marL="12700" marR="12700" marT="1270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effectLst/>
                          <a:latin typeface="Helvetica"/>
                        </a:rPr>
                        <a:t>8M, 5F</a:t>
                      </a:r>
                    </a:p>
                  </a:txBody>
                  <a:tcPr marL="12700" marR="12700" marT="1270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9M, 5F</a:t>
                      </a:r>
                    </a:p>
                  </a:txBody>
                  <a:tcPr marL="12700" marR="12700" marT="12700" marB="0" anchor="ctr">
                    <a:lnL>
                      <a:noFill/>
                    </a:lnL>
                    <a:lnR>
                      <a:noFill/>
                    </a:lnR>
                    <a:lnT>
                      <a:noFill/>
                    </a:lnT>
                    <a:lnB>
                      <a:noFill/>
                    </a:lnB>
                  </a:tcPr>
                </a:tc>
                <a:tc>
                  <a:txBody>
                    <a:bodyPr/>
                    <a:lstStyle/>
                    <a:p>
                      <a:pPr algn="ctr" fontAlgn="ctr"/>
                      <a:r>
                        <a:rPr lang="en-US" sz="1200" b="0" i="0" u="none" strike="noStrike">
                          <a:solidFill>
                            <a:srgbClr val="000000"/>
                          </a:solidFill>
                          <a:effectLst/>
                          <a:latin typeface="Helvetica"/>
                        </a:rPr>
                        <a:t>9M, 6F</a:t>
                      </a:r>
                    </a:p>
                  </a:txBody>
                  <a:tcPr marL="12700" marR="12700" marT="12700"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9M, 6F</a:t>
                      </a:r>
                    </a:p>
                  </a:txBody>
                  <a:tcPr marL="12700" marR="12700" marT="1270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6"/>
                  </a:ext>
                </a:extLst>
              </a:tr>
              <a:tr h="312776">
                <a:tc>
                  <a:txBody>
                    <a:bodyPr/>
                    <a:lstStyle/>
                    <a:p>
                      <a:pPr algn="ctr" fontAlgn="ctr"/>
                      <a:r>
                        <a:rPr lang="en-US" sz="1200" b="0" i="0" u="none" strike="noStrike">
                          <a:solidFill>
                            <a:srgbClr val="000000"/>
                          </a:solidFill>
                          <a:effectLst/>
                          <a:latin typeface="Helvetica"/>
                        </a:rPr>
                        <a:t>Race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effectLst/>
                          <a:latin typeface="Helvetica"/>
                        </a:rPr>
                        <a:t>34C, 1H</a:t>
                      </a:r>
                    </a:p>
                  </a:txBody>
                  <a:tcPr marL="12700" marR="12700" marT="1270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32C, 1NA</a:t>
                      </a:r>
                    </a:p>
                  </a:txBody>
                  <a:tcPr marL="12700" marR="12700" marT="12700" marB="0" anchor="ctr">
                    <a:lnL>
                      <a:noFill/>
                    </a:lnL>
                    <a:lnR>
                      <a:noFill/>
                    </a:lnR>
                    <a:lnT>
                      <a:noFill/>
                    </a:lnT>
                    <a:lnB>
                      <a:noFill/>
                    </a:lnB>
                  </a:tcPr>
                </a:tc>
                <a:tc>
                  <a:txBody>
                    <a:bodyPr/>
                    <a:lstStyle/>
                    <a:p>
                      <a:pPr algn="ctr" fontAlgn="ctr"/>
                      <a:r>
                        <a:rPr lang="en-US" sz="1200" b="0" i="0" u="none" strike="noStrike">
                          <a:solidFill>
                            <a:srgbClr val="000000"/>
                          </a:solidFill>
                          <a:effectLst/>
                          <a:latin typeface="Helvetica"/>
                        </a:rPr>
                        <a:t>32C</a:t>
                      </a:r>
                    </a:p>
                  </a:txBody>
                  <a:tcPr marL="12700" marR="12700" marT="1270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effectLst/>
                          <a:latin typeface="Helvetica"/>
                        </a:rPr>
                        <a:t>10C, 3A</a:t>
                      </a:r>
                    </a:p>
                  </a:txBody>
                  <a:tcPr marL="12700" marR="12700" marT="1270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13C, 1AA</a:t>
                      </a:r>
                    </a:p>
                  </a:txBody>
                  <a:tcPr marL="12700" marR="12700" marT="12700" marB="0" anchor="ctr">
                    <a:lnL>
                      <a:noFill/>
                    </a:lnL>
                    <a:lnR>
                      <a:noFill/>
                    </a:lnR>
                    <a:lnT>
                      <a:noFill/>
                    </a:lnT>
                    <a:lnB>
                      <a:noFill/>
                    </a:lnB>
                  </a:tcPr>
                </a:tc>
                <a:tc>
                  <a:txBody>
                    <a:bodyPr/>
                    <a:lstStyle/>
                    <a:p>
                      <a:pPr algn="ctr" fontAlgn="ctr"/>
                      <a:r>
                        <a:rPr lang="en-US" sz="1200" b="0" i="0" u="none" strike="noStrike">
                          <a:solidFill>
                            <a:srgbClr val="000000"/>
                          </a:solidFill>
                          <a:effectLst/>
                          <a:latin typeface="Helvetica"/>
                        </a:rPr>
                        <a:t>15C</a:t>
                      </a:r>
                    </a:p>
                  </a:txBody>
                  <a:tcPr marL="12700" marR="12700" marT="12700" marB="0" anchor="ctr">
                    <a:lnL>
                      <a:noFill/>
                    </a:lnL>
                    <a:lnR>
                      <a:noFill/>
                    </a:lnR>
                    <a:lnT>
                      <a:noFill/>
                    </a:lnT>
                    <a:lnB>
                      <a:noFill/>
                    </a:lnB>
                  </a:tcPr>
                </a:tc>
                <a:tc>
                  <a:txBody>
                    <a:bodyPr/>
                    <a:lstStyle/>
                    <a:p>
                      <a:pPr algn="ctr" fontAlgn="ctr"/>
                      <a:r>
                        <a:rPr lang="en-US" sz="1200" b="0" i="0" u="none" strike="noStrike">
                          <a:solidFill>
                            <a:srgbClr val="000000"/>
                          </a:solidFill>
                          <a:effectLst/>
                          <a:latin typeface="Helvetica"/>
                        </a:rPr>
                        <a:t>14C, 1AA</a:t>
                      </a:r>
                    </a:p>
                  </a:txBody>
                  <a:tcPr marL="12700" marR="12700" marT="1270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7"/>
                  </a:ext>
                </a:extLst>
              </a:tr>
              <a:tr h="312776">
                <a:tc rowSpan="2">
                  <a:txBody>
                    <a:bodyPr/>
                    <a:lstStyle/>
                    <a:p>
                      <a:pPr algn="ctr" fontAlgn="ctr"/>
                      <a:r>
                        <a:rPr lang="en-US" sz="1200" b="0" i="0" u="none" strike="noStrike">
                          <a:solidFill>
                            <a:srgbClr val="000000"/>
                          </a:solidFill>
                          <a:effectLst/>
                          <a:latin typeface="Helvetica"/>
                        </a:rPr>
                        <a:t>PMI (h)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31.4</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38</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30</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35.8</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30.9</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27.5</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23.7</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8"/>
                  </a:ext>
                </a:extLst>
              </a:tr>
              <a:tr h="312776">
                <a:tc vMerge="1">
                  <a:txBody>
                    <a:bodyPr/>
                    <a:lstStyle/>
                    <a:p>
                      <a:endParaRPr lang="en-US"/>
                    </a:p>
                  </a:txBody>
                  <a:tcPr/>
                </a:tc>
                <a:tc>
                  <a:txBody>
                    <a:bodyPr/>
                    <a:lstStyle/>
                    <a:p>
                      <a:pPr algn="ctr" fontAlgn="ctr"/>
                      <a:r>
                        <a:rPr lang="en-US" sz="1200" b="0" i="0" u="none" strike="noStrike" dirty="0">
                          <a:solidFill>
                            <a:srgbClr val="000000"/>
                          </a:solidFill>
                          <a:effectLst/>
                          <a:latin typeface="Helvetica"/>
                        </a:rPr>
                        <a:t>(9-80)</a:t>
                      </a:r>
                    </a:p>
                  </a:txBody>
                  <a:tcPr marL="12700" marR="12700" marT="12700"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(12-84)</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(9-58)</a:t>
                      </a:r>
                    </a:p>
                  </a:txBody>
                  <a:tcPr marL="12700" marR="12700" marT="12700"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(12-61)</a:t>
                      </a:r>
                    </a:p>
                  </a:txBody>
                  <a:tcPr marL="12700" marR="12700" marT="12700"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(13-62)</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(7-47)</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(8-42)</a:t>
                      </a:r>
                    </a:p>
                  </a:txBody>
                  <a:tcPr marL="12700" marR="12700" marT="12700" marB="0">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312776">
                <a:tc rowSpan="2">
                  <a:txBody>
                    <a:bodyPr/>
                    <a:lstStyle/>
                    <a:p>
                      <a:pPr algn="ctr" fontAlgn="ctr"/>
                      <a:r>
                        <a:rPr lang="en-US" sz="1200" b="0" i="0" u="none" strike="noStrike">
                          <a:solidFill>
                            <a:srgbClr val="000000"/>
                          </a:solidFill>
                          <a:effectLst/>
                          <a:latin typeface="Helvetica"/>
                        </a:rPr>
                        <a:t>pH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6.5</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6.4</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6.6</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6.2</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6.2</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6.2</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6.3</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0"/>
                  </a:ext>
                </a:extLst>
              </a:tr>
              <a:tr h="312776">
                <a:tc vMerge="1">
                  <a:txBody>
                    <a:bodyPr/>
                    <a:lstStyle/>
                    <a:p>
                      <a:endParaRPr lang="en-US"/>
                    </a:p>
                  </a:txBody>
                  <a:tcPr/>
                </a:tc>
                <a:tc>
                  <a:txBody>
                    <a:bodyPr/>
                    <a:lstStyle/>
                    <a:p>
                      <a:pPr algn="ctr" fontAlgn="ctr"/>
                      <a:r>
                        <a:rPr lang="en-US" sz="1200" b="0" i="0" u="none" strike="noStrike" dirty="0">
                          <a:solidFill>
                            <a:srgbClr val="000000"/>
                          </a:solidFill>
                          <a:effectLst/>
                          <a:latin typeface="Helvetica"/>
                        </a:rPr>
                        <a:t>(5.9-6.9)</a:t>
                      </a:r>
                    </a:p>
                  </a:txBody>
                  <a:tcPr marL="12700" marR="12700" marT="12700"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(5.8-7)</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(6-7)</a:t>
                      </a:r>
                    </a:p>
                  </a:txBody>
                  <a:tcPr marL="12700" marR="12700" marT="12700"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(5.8-6.6)</a:t>
                      </a:r>
                    </a:p>
                  </a:txBody>
                  <a:tcPr marL="12700" marR="12700" marT="12700"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(5.8-6.5)</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(5.8-6.5)</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(5.8-6.6)</a:t>
                      </a:r>
                    </a:p>
                  </a:txBody>
                  <a:tcPr marL="12700" marR="12700" marT="12700" marB="0">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1"/>
                  </a:ext>
                </a:extLst>
              </a:tr>
              <a:tr h="312776">
                <a:tc>
                  <a:txBody>
                    <a:bodyPr/>
                    <a:lstStyle/>
                    <a:p>
                      <a:pPr algn="ctr" fontAlgn="ctr"/>
                      <a:r>
                        <a:rPr lang="en-US" sz="1200" b="0" i="0" u="none" strike="noStrike">
                          <a:solidFill>
                            <a:srgbClr val="000000"/>
                          </a:solidFill>
                          <a:effectLst/>
                          <a:latin typeface="Helvetica"/>
                        </a:rPr>
                        <a:t>Side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17L, 18R</a:t>
                      </a:r>
                    </a:p>
                  </a:txBody>
                  <a:tcPr marL="12700" marR="12700" marT="1270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18L, 15R</a:t>
                      </a:r>
                    </a:p>
                  </a:txBody>
                  <a:tcPr marL="12700" marR="12700" marT="1270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15L, 17R</a:t>
                      </a:r>
                    </a:p>
                  </a:txBody>
                  <a:tcPr marL="12700" marR="12700" marT="1270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Helvetica"/>
                        </a:rPr>
                        <a:t>8L, 5R</a:t>
                      </a:r>
                    </a:p>
                  </a:txBody>
                  <a:tcPr marL="12700" marR="12700" marT="1270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6L, 8R</a:t>
                      </a:r>
                    </a:p>
                  </a:txBody>
                  <a:tcPr marL="12700" marR="12700" marT="1270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9L, 6R</a:t>
                      </a:r>
                    </a:p>
                  </a:txBody>
                  <a:tcPr marL="12700" marR="12700" marT="1270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Helvetica"/>
                        </a:rPr>
                        <a:t>8L, 7R</a:t>
                      </a:r>
                    </a:p>
                  </a:txBody>
                  <a:tcPr marL="12700" marR="12700" marT="1270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8" name="Curved Right Arrow 7"/>
          <p:cNvSpPr/>
          <p:nvPr/>
        </p:nvSpPr>
        <p:spPr>
          <a:xfrm rot="16200000" flipH="1" flipV="1">
            <a:off x="4613836" y="223765"/>
            <a:ext cx="714115" cy="1832194"/>
          </a:xfrm>
          <a:prstGeom prst="curvedRightArrow">
            <a:avLst/>
          </a:prstGeom>
          <a:solidFill>
            <a:schemeClr val="accent2"/>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rot="16200000" flipH="1" flipV="1">
            <a:off x="5113328" y="617208"/>
            <a:ext cx="606927" cy="1152496"/>
          </a:xfrm>
          <a:prstGeom prst="curvedRightArrow">
            <a:avLst/>
          </a:prstGeom>
          <a:solidFill>
            <a:schemeClr val="accent4"/>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Curved Right Arrow 11"/>
          <p:cNvSpPr/>
          <p:nvPr/>
        </p:nvSpPr>
        <p:spPr>
          <a:xfrm rot="16200000" flipH="1" flipV="1">
            <a:off x="7076484" y="-51646"/>
            <a:ext cx="727376" cy="2369753"/>
          </a:xfrm>
          <a:prstGeom prst="curvedRightArrow">
            <a:avLst/>
          </a:prstGeom>
          <a:solidFill>
            <a:schemeClr val="accent6"/>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Curved Right Arrow 12"/>
          <p:cNvSpPr/>
          <p:nvPr/>
        </p:nvSpPr>
        <p:spPr>
          <a:xfrm rot="16200000" flipH="1" flipV="1">
            <a:off x="7587003" y="309794"/>
            <a:ext cx="714114" cy="1660137"/>
          </a:xfrm>
          <a:prstGeom prst="curvedRightArrow">
            <a:avLst/>
          </a:prstGeom>
          <a:solidFill>
            <a:schemeClr val="accent5"/>
          </a:soli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Curved Right Arrow 13"/>
          <p:cNvSpPr/>
          <p:nvPr/>
        </p:nvSpPr>
        <p:spPr>
          <a:xfrm rot="16200000" flipH="1" flipV="1">
            <a:off x="8039578" y="609968"/>
            <a:ext cx="621406" cy="1152496"/>
          </a:xfrm>
          <a:prstGeom prst="curvedRightArrow">
            <a:avLst/>
          </a:prstGeom>
          <a:solidFill>
            <a:schemeClr val="accent3"/>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Right Arrow 14"/>
          <p:cNvSpPr/>
          <p:nvPr/>
        </p:nvSpPr>
        <p:spPr>
          <a:xfrm>
            <a:off x="2478841" y="2709984"/>
            <a:ext cx="574759" cy="231767"/>
          </a:xfrm>
          <a:prstGeom prst="rightArrow">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2478841" y="3144574"/>
            <a:ext cx="574759" cy="231767"/>
          </a:xfrm>
          <a:prstGeom prst="rightArrow">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a:off x="2478841" y="3964465"/>
            <a:ext cx="574759" cy="231767"/>
          </a:xfrm>
          <a:prstGeom prst="rightArrow">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a:off x="2478841" y="4506232"/>
            <a:ext cx="574759" cy="231767"/>
          </a:xfrm>
          <a:prstGeom prst="rightArrow">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7296704" y="5688372"/>
            <a:ext cx="1239793"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1400" dirty="0"/>
              <a:t>No </a:t>
            </a:r>
          </a:p>
          <a:p>
            <a:pPr algn="ctr"/>
            <a:r>
              <a:rPr lang="en-US" sz="1400" dirty="0"/>
              <a:t>Antipsychotics</a:t>
            </a:r>
          </a:p>
        </p:txBody>
      </p:sp>
      <p:sp>
        <p:nvSpPr>
          <p:cNvPr id="19" name="Right Arrow 18"/>
          <p:cNvSpPr/>
          <p:nvPr/>
        </p:nvSpPr>
        <p:spPr>
          <a:xfrm rot="16200000" flipV="1">
            <a:off x="7821792" y="5559937"/>
            <a:ext cx="180552" cy="45719"/>
          </a:xfrm>
          <a:prstGeom prst="rightArrow">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2376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rved Right Arrow 7"/>
          <p:cNvSpPr/>
          <p:nvPr/>
        </p:nvSpPr>
        <p:spPr>
          <a:xfrm rot="16200000" flipH="1" flipV="1">
            <a:off x="4613836" y="223765"/>
            <a:ext cx="714115" cy="1832194"/>
          </a:xfrm>
          <a:prstGeom prst="curvedRightArrow">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rot="16200000" flipH="1" flipV="1">
            <a:off x="5113328" y="617208"/>
            <a:ext cx="606927" cy="1152496"/>
          </a:xfrm>
          <a:prstGeom prst="curvedRightArrow">
            <a:avLst/>
          </a:prstGeom>
          <a:solidFill>
            <a:schemeClr val="accent4"/>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Curved Right Arrow 11"/>
          <p:cNvSpPr/>
          <p:nvPr/>
        </p:nvSpPr>
        <p:spPr>
          <a:xfrm rot="16200000" flipH="1" flipV="1">
            <a:off x="7076484" y="-51646"/>
            <a:ext cx="727376" cy="2369753"/>
          </a:xfrm>
          <a:prstGeom prst="curvedRightArrow">
            <a:avLst/>
          </a:prstGeom>
          <a:solidFill>
            <a:schemeClr val="accent6"/>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Curved Right Arrow 12"/>
          <p:cNvSpPr/>
          <p:nvPr/>
        </p:nvSpPr>
        <p:spPr>
          <a:xfrm rot="16200000" flipH="1" flipV="1">
            <a:off x="7587003" y="309794"/>
            <a:ext cx="714114" cy="1660137"/>
          </a:xfrm>
          <a:prstGeom prst="curvedRightArrow">
            <a:avLst/>
          </a:prstGeom>
          <a:solidFill>
            <a:schemeClr val="accent5"/>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Curved Right Arrow 13"/>
          <p:cNvSpPr/>
          <p:nvPr/>
        </p:nvSpPr>
        <p:spPr>
          <a:xfrm rot="16200000" flipH="1" flipV="1">
            <a:off x="8039578" y="609968"/>
            <a:ext cx="621406" cy="1152496"/>
          </a:xfrm>
          <a:prstGeom prst="curvedRightArrow">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Vertical Scroll 1"/>
          <p:cNvSpPr/>
          <p:nvPr/>
        </p:nvSpPr>
        <p:spPr>
          <a:xfrm>
            <a:off x="3637645" y="1605654"/>
            <a:ext cx="997857" cy="3846275"/>
          </a:xfrm>
          <a:prstGeom prst="verticalScroll">
            <a:avLst/>
          </a:prstGeom>
          <a:solidFill>
            <a:schemeClr val="accent2">
              <a:lumMod val="40000"/>
              <a:lumOff val="6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Vertical Scroll 18"/>
          <p:cNvSpPr/>
          <p:nvPr/>
        </p:nvSpPr>
        <p:spPr>
          <a:xfrm>
            <a:off x="4515757" y="1605654"/>
            <a:ext cx="997857" cy="3846275"/>
          </a:xfrm>
          <a:prstGeom prst="verticalScroll">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Vertical Scroll 19"/>
          <p:cNvSpPr/>
          <p:nvPr/>
        </p:nvSpPr>
        <p:spPr>
          <a:xfrm>
            <a:off x="5843639" y="1587511"/>
            <a:ext cx="997857" cy="3846275"/>
          </a:xfrm>
          <a:prstGeom prst="verticalScroll">
            <a:avLst/>
          </a:prstGeom>
          <a:solidFill>
            <a:schemeClr val="accent6">
              <a:lumMod val="40000"/>
              <a:lumOff val="6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Vertical Scroll 20"/>
          <p:cNvSpPr/>
          <p:nvPr/>
        </p:nvSpPr>
        <p:spPr>
          <a:xfrm>
            <a:off x="6721751" y="1587511"/>
            <a:ext cx="997857" cy="3846275"/>
          </a:xfrm>
          <a:prstGeom prst="verticalScroll">
            <a:avLst/>
          </a:prstGeom>
          <a:solidFill>
            <a:schemeClr val="accent5">
              <a:lumMod val="40000"/>
              <a:lumOff val="60000"/>
            </a:schemeClr>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Vertical Scroll 21"/>
          <p:cNvSpPr/>
          <p:nvPr/>
        </p:nvSpPr>
        <p:spPr>
          <a:xfrm>
            <a:off x="7592614" y="1578440"/>
            <a:ext cx="997857" cy="3846275"/>
          </a:xfrm>
          <a:prstGeom prst="verticalScroll">
            <a:avLst/>
          </a:prstGeom>
          <a:solidFill>
            <a:schemeClr val="accent3">
              <a:lumMod val="40000"/>
              <a:lumOff val="6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180874" y="1578440"/>
            <a:ext cx="1366053" cy="646331"/>
          </a:xfrm>
          <a:prstGeom prst="rect">
            <a:avLst/>
          </a:prstGeom>
          <a:noFill/>
        </p:spPr>
        <p:txBody>
          <a:bodyPr wrap="square" rtlCol="0">
            <a:spAutoFit/>
          </a:bodyPr>
          <a:lstStyle/>
          <a:p>
            <a:pPr algn="ctr"/>
            <a:r>
              <a:rPr lang="en-US" dirty="0"/>
              <a:t>Increased Expression</a:t>
            </a:r>
          </a:p>
        </p:txBody>
      </p:sp>
      <p:sp>
        <p:nvSpPr>
          <p:cNvPr id="5" name="TextBox 4"/>
          <p:cNvSpPr txBox="1"/>
          <p:nvPr/>
        </p:nvSpPr>
        <p:spPr>
          <a:xfrm>
            <a:off x="2271588" y="4849967"/>
            <a:ext cx="1184622" cy="646331"/>
          </a:xfrm>
          <a:prstGeom prst="rect">
            <a:avLst/>
          </a:prstGeom>
          <a:noFill/>
        </p:spPr>
        <p:txBody>
          <a:bodyPr wrap="square" rtlCol="0">
            <a:spAutoFit/>
          </a:bodyPr>
          <a:lstStyle/>
          <a:p>
            <a:pPr algn="ctr"/>
            <a:r>
              <a:rPr lang="en-US" dirty="0"/>
              <a:t>Decreased Expression</a:t>
            </a:r>
          </a:p>
        </p:txBody>
      </p:sp>
      <p:sp>
        <p:nvSpPr>
          <p:cNvPr id="6" name="Down Arrow 5"/>
          <p:cNvSpPr/>
          <p:nvPr/>
        </p:nvSpPr>
        <p:spPr>
          <a:xfrm>
            <a:off x="2718758" y="2458353"/>
            <a:ext cx="290285" cy="224971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Brace 6"/>
          <p:cNvSpPr/>
          <p:nvPr/>
        </p:nvSpPr>
        <p:spPr>
          <a:xfrm>
            <a:off x="8699743" y="1578440"/>
            <a:ext cx="226786" cy="89807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Right Brace 23"/>
          <p:cNvSpPr/>
          <p:nvPr/>
        </p:nvSpPr>
        <p:spPr>
          <a:xfrm>
            <a:off x="8699743" y="4516585"/>
            <a:ext cx="226786" cy="89807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8852177" y="1745121"/>
            <a:ext cx="1697901" cy="646331"/>
          </a:xfrm>
          <a:prstGeom prst="rect">
            <a:avLst/>
          </a:prstGeom>
          <a:noFill/>
        </p:spPr>
        <p:txBody>
          <a:bodyPr wrap="none" rtlCol="0">
            <a:spAutoFit/>
          </a:bodyPr>
          <a:lstStyle/>
          <a:p>
            <a:pPr algn="ctr"/>
            <a:r>
              <a:rPr lang="en-US" dirty="0"/>
              <a:t>Most Significant</a:t>
            </a:r>
          </a:p>
          <a:p>
            <a:pPr algn="ctr"/>
            <a:r>
              <a:rPr lang="en-US" dirty="0" err="1"/>
              <a:t>Upregulated</a:t>
            </a:r>
            <a:endParaRPr lang="en-US" dirty="0"/>
          </a:p>
        </p:txBody>
      </p:sp>
      <p:sp>
        <p:nvSpPr>
          <p:cNvPr id="25" name="TextBox 24"/>
          <p:cNvSpPr txBox="1"/>
          <p:nvPr/>
        </p:nvSpPr>
        <p:spPr>
          <a:xfrm>
            <a:off x="8852177" y="4653795"/>
            <a:ext cx="1697901" cy="646331"/>
          </a:xfrm>
          <a:prstGeom prst="rect">
            <a:avLst/>
          </a:prstGeom>
          <a:noFill/>
        </p:spPr>
        <p:txBody>
          <a:bodyPr wrap="none" rtlCol="0">
            <a:spAutoFit/>
          </a:bodyPr>
          <a:lstStyle/>
          <a:p>
            <a:pPr algn="ctr"/>
            <a:r>
              <a:rPr lang="en-US" dirty="0"/>
              <a:t>Most Significant</a:t>
            </a:r>
          </a:p>
          <a:p>
            <a:pPr algn="ctr"/>
            <a:r>
              <a:rPr lang="en-US" dirty="0" err="1"/>
              <a:t>Downregulated</a:t>
            </a:r>
            <a:endParaRPr lang="en-US" dirty="0"/>
          </a:p>
        </p:txBody>
      </p:sp>
    </p:spTree>
    <p:extLst>
      <p:ext uri="{BB962C8B-B14F-4D97-AF65-F5344CB8AC3E}">
        <p14:creationId xmlns:p14="http://schemas.microsoft.com/office/powerpoint/2010/main" val="3146499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2692399" y="431802"/>
          <a:ext cx="6858001" cy="5935666"/>
        </p:xfrm>
        <a:graphic>
          <a:graphicData uri="http://schemas.openxmlformats.org/drawingml/2006/table">
            <a:tbl>
              <a:tblPr/>
              <a:tblGrid>
                <a:gridCol w="1030942">
                  <a:extLst>
                    <a:ext uri="{9D8B030D-6E8A-4147-A177-3AD203B41FA5}">
                      <a16:colId xmlns:a16="http://schemas.microsoft.com/office/drawing/2014/main" val="20000"/>
                    </a:ext>
                  </a:extLst>
                </a:gridCol>
                <a:gridCol w="627529">
                  <a:extLst>
                    <a:ext uri="{9D8B030D-6E8A-4147-A177-3AD203B41FA5}">
                      <a16:colId xmlns:a16="http://schemas.microsoft.com/office/drawing/2014/main" val="20001"/>
                    </a:ext>
                  </a:extLst>
                </a:gridCol>
                <a:gridCol w="504265">
                  <a:extLst>
                    <a:ext uri="{9D8B030D-6E8A-4147-A177-3AD203B41FA5}">
                      <a16:colId xmlns:a16="http://schemas.microsoft.com/office/drawing/2014/main" val="20002"/>
                    </a:ext>
                  </a:extLst>
                </a:gridCol>
                <a:gridCol w="403412">
                  <a:extLst>
                    <a:ext uri="{9D8B030D-6E8A-4147-A177-3AD203B41FA5}">
                      <a16:colId xmlns:a16="http://schemas.microsoft.com/office/drawing/2014/main" val="20003"/>
                    </a:ext>
                  </a:extLst>
                </a:gridCol>
                <a:gridCol w="437030">
                  <a:extLst>
                    <a:ext uri="{9D8B030D-6E8A-4147-A177-3AD203B41FA5}">
                      <a16:colId xmlns:a16="http://schemas.microsoft.com/office/drawing/2014/main" val="20004"/>
                    </a:ext>
                  </a:extLst>
                </a:gridCol>
                <a:gridCol w="627529">
                  <a:extLst>
                    <a:ext uri="{9D8B030D-6E8A-4147-A177-3AD203B41FA5}">
                      <a16:colId xmlns:a16="http://schemas.microsoft.com/office/drawing/2014/main" val="20005"/>
                    </a:ext>
                  </a:extLst>
                </a:gridCol>
                <a:gridCol w="627529">
                  <a:extLst>
                    <a:ext uri="{9D8B030D-6E8A-4147-A177-3AD203B41FA5}">
                      <a16:colId xmlns:a16="http://schemas.microsoft.com/office/drawing/2014/main" val="20006"/>
                    </a:ext>
                  </a:extLst>
                </a:gridCol>
                <a:gridCol w="504265">
                  <a:extLst>
                    <a:ext uri="{9D8B030D-6E8A-4147-A177-3AD203B41FA5}">
                      <a16:colId xmlns:a16="http://schemas.microsoft.com/office/drawing/2014/main" val="20007"/>
                    </a:ext>
                  </a:extLst>
                </a:gridCol>
                <a:gridCol w="403412">
                  <a:extLst>
                    <a:ext uri="{9D8B030D-6E8A-4147-A177-3AD203B41FA5}">
                      <a16:colId xmlns:a16="http://schemas.microsoft.com/office/drawing/2014/main" val="20008"/>
                    </a:ext>
                  </a:extLst>
                </a:gridCol>
                <a:gridCol w="437030">
                  <a:extLst>
                    <a:ext uri="{9D8B030D-6E8A-4147-A177-3AD203B41FA5}">
                      <a16:colId xmlns:a16="http://schemas.microsoft.com/office/drawing/2014/main" val="20009"/>
                    </a:ext>
                  </a:extLst>
                </a:gridCol>
                <a:gridCol w="627529">
                  <a:extLst>
                    <a:ext uri="{9D8B030D-6E8A-4147-A177-3AD203B41FA5}">
                      <a16:colId xmlns:a16="http://schemas.microsoft.com/office/drawing/2014/main" val="20010"/>
                    </a:ext>
                  </a:extLst>
                </a:gridCol>
                <a:gridCol w="627529">
                  <a:extLst>
                    <a:ext uri="{9D8B030D-6E8A-4147-A177-3AD203B41FA5}">
                      <a16:colId xmlns:a16="http://schemas.microsoft.com/office/drawing/2014/main" val="20011"/>
                    </a:ext>
                  </a:extLst>
                </a:gridCol>
              </a:tblGrid>
              <a:tr h="269803">
                <a:tc gridSpan="12">
                  <a:txBody>
                    <a:bodyPr/>
                    <a:lstStyle/>
                    <a:p>
                      <a:pPr algn="l" fontAlgn="ctr"/>
                      <a:endParaRPr lang="en-US" sz="1000" b="0" i="0" u="none" strike="noStrike" dirty="0">
                        <a:solidFill>
                          <a:srgbClr val="000000"/>
                        </a:solidFill>
                        <a:effectLst/>
                        <a:latin typeface="Helvetica"/>
                      </a:endParaRPr>
                    </a:p>
                  </a:txBody>
                  <a:tcPr marL="9351" marR="9351" marT="9351"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9803">
                <a:tc>
                  <a:txBody>
                    <a:bodyPr/>
                    <a:lstStyle/>
                    <a:p>
                      <a:pPr algn="ctr" fontAlgn="ctr"/>
                      <a:endParaRPr lang="en-US" sz="1000" b="0" i="0" u="none" strike="noStrike" dirty="0">
                        <a:solidFill>
                          <a:srgbClr val="000000"/>
                        </a:solidFill>
                        <a:effectLst/>
                        <a:latin typeface="Helvetica"/>
                        <a:cs typeface="Helvetica"/>
                      </a:endParaRPr>
                    </a:p>
                  </a:txBody>
                  <a:tcPr marL="9351" marR="9351" marT="935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Helvetica"/>
                          <a:cs typeface="Helvetica"/>
                        </a:rPr>
                        <a:t>All</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5">
                  <a:txBody>
                    <a:bodyPr/>
                    <a:lstStyle/>
                    <a:p>
                      <a:pPr algn="ctr" fontAlgn="ctr"/>
                      <a:r>
                        <a:rPr lang="en-US" sz="1000" b="0" i="0" u="none" strike="noStrike" dirty="0">
                          <a:solidFill>
                            <a:srgbClr val="000000"/>
                          </a:solidFill>
                          <a:effectLst/>
                          <a:latin typeface="Helvetica"/>
                          <a:cs typeface="Helvetica"/>
                        </a:rPr>
                        <a:t>Schizophrenia </a:t>
                      </a:r>
                      <a:r>
                        <a:rPr lang="en-US" sz="1000" b="0" i="0" u="none" strike="noStrike" dirty="0" err="1">
                          <a:solidFill>
                            <a:srgbClr val="000000"/>
                          </a:solidFill>
                          <a:effectLst/>
                          <a:latin typeface="Helvetica"/>
                          <a:cs typeface="Helvetica"/>
                        </a:rPr>
                        <a:t>Vs</a:t>
                      </a:r>
                      <a:r>
                        <a:rPr lang="en-US" sz="1000" b="0" i="0" u="none" strike="noStrike" dirty="0">
                          <a:solidFill>
                            <a:srgbClr val="000000"/>
                          </a:solidFill>
                          <a:effectLst/>
                          <a:latin typeface="Helvetica"/>
                          <a:cs typeface="Helvetica"/>
                        </a:rPr>
                        <a:t> Control</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ctr"/>
                      <a:r>
                        <a:rPr lang="en-US" sz="1000" b="0" i="0" u="none" strike="noStrike" dirty="0">
                          <a:solidFill>
                            <a:srgbClr val="000000"/>
                          </a:solidFill>
                          <a:effectLst/>
                          <a:latin typeface="Helvetica"/>
                          <a:cs typeface="Helvetica"/>
                        </a:rPr>
                        <a:t>Bipolar Disorder Vs. Control</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69803">
                <a:tc>
                  <a:txBody>
                    <a:bodyPr/>
                    <a:lstStyle/>
                    <a:p>
                      <a:pPr algn="ctr" fontAlgn="ctr"/>
                      <a:r>
                        <a:rPr lang="en-US" sz="1000" b="0" i="0" u="none" strike="noStrike" dirty="0">
                          <a:solidFill>
                            <a:srgbClr val="000000"/>
                          </a:solidFill>
                          <a:effectLst/>
                          <a:latin typeface="Helvetica"/>
                          <a:cs typeface="Helvetica"/>
                        </a:rPr>
                        <a:t>Gene</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a:solidFill>
                            <a:srgbClr val="000000"/>
                          </a:solidFill>
                          <a:effectLst/>
                          <a:latin typeface="Helvetica"/>
                          <a:cs typeface="Helvetica"/>
                        </a:rPr>
                        <a:t>Counts</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dirty="0">
                          <a:solidFill>
                            <a:schemeClr val="tx1"/>
                          </a:solidFill>
                          <a:effectLst/>
                          <a:latin typeface="Helvetica"/>
                          <a:cs typeface="Helvetica"/>
                        </a:rPr>
                        <a:t>log</a:t>
                      </a:r>
                      <a:r>
                        <a:rPr lang="en-US" sz="1000" b="0" i="0" u="none" strike="noStrike" baseline="-25000" dirty="0">
                          <a:solidFill>
                            <a:schemeClr val="tx1"/>
                          </a:solidFill>
                          <a:effectLst/>
                          <a:latin typeface="Helvetica"/>
                          <a:cs typeface="Helvetica"/>
                        </a:rPr>
                        <a:t>2</a:t>
                      </a:r>
                      <a:r>
                        <a:rPr lang="en-US" sz="1000" b="0" i="0" u="none" strike="noStrike" dirty="0">
                          <a:solidFill>
                            <a:schemeClr val="tx1"/>
                          </a:solidFill>
                          <a:effectLst/>
                          <a:latin typeface="Helvetica"/>
                          <a:cs typeface="Helvetica"/>
                        </a:rPr>
                        <a:t>FC</a:t>
                      </a:r>
                    </a:p>
                  </a:txBody>
                  <a:tcPr marL="9351" marR="9351" marT="93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a:solidFill>
                            <a:schemeClr val="tx1"/>
                          </a:solidFill>
                          <a:effectLst/>
                          <a:latin typeface="Helvetica"/>
                          <a:cs typeface="Helvetica"/>
                        </a:rPr>
                        <a:t>lfcSE</a:t>
                      </a:r>
                    </a:p>
                  </a:txBody>
                  <a:tcPr marL="9351" marR="9351" marT="93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dirty="0" err="1">
                          <a:solidFill>
                            <a:schemeClr val="tx1"/>
                          </a:solidFill>
                          <a:effectLst/>
                          <a:latin typeface="Helvetica"/>
                          <a:cs typeface="Helvetica"/>
                        </a:rPr>
                        <a:t>wald</a:t>
                      </a:r>
                      <a:endParaRPr lang="en-US" sz="1000" b="0" i="0" u="none" strike="noStrike" dirty="0">
                        <a:solidFill>
                          <a:schemeClr val="tx1"/>
                        </a:solidFill>
                        <a:effectLst/>
                        <a:latin typeface="Helvetica"/>
                        <a:cs typeface="Helvetica"/>
                      </a:endParaRPr>
                    </a:p>
                  </a:txBody>
                  <a:tcPr marL="9351" marR="9351" marT="93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dirty="0" err="1">
                          <a:solidFill>
                            <a:schemeClr val="tx1"/>
                          </a:solidFill>
                          <a:effectLst/>
                          <a:latin typeface="Helvetica"/>
                          <a:cs typeface="Helvetica"/>
                        </a:rPr>
                        <a:t>pvalue</a:t>
                      </a:r>
                      <a:endParaRPr lang="en-US" sz="1000" b="0" i="0" u="none" strike="noStrike" dirty="0">
                        <a:solidFill>
                          <a:schemeClr val="tx1"/>
                        </a:solidFill>
                        <a:effectLst/>
                        <a:latin typeface="Helvetica"/>
                        <a:cs typeface="Helvetica"/>
                      </a:endParaRPr>
                    </a:p>
                  </a:txBody>
                  <a:tcPr marL="9351" marR="9351" marT="93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dirty="0">
                          <a:solidFill>
                            <a:schemeClr val="tx1"/>
                          </a:solidFill>
                          <a:effectLst/>
                          <a:latin typeface="Helvetica"/>
                          <a:cs typeface="Helvetica"/>
                        </a:rPr>
                        <a:t>MTC p</a:t>
                      </a:r>
                    </a:p>
                  </a:txBody>
                  <a:tcPr marL="9351" marR="9351" marT="93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a:solidFill>
                            <a:srgbClr val="000000"/>
                          </a:solidFill>
                          <a:effectLst/>
                          <a:latin typeface="Helvetica"/>
                          <a:cs typeface="Helvetica"/>
                        </a:rPr>
                        <a:t>log</a:t>
                      </a:r>
                      <a:r>
                        <a:rPr lang="en-US" sz="1000" b="0" i="0" u="none" strike="noStrike" baseline="-25000">
                          <a:solidFill>
                            <a:srgbClr val="000000"/>
                          </a:solidFill>
                          <a:effectLst/>
                          <a:latin typeface="Helvetica"/>
                          <a:cs typeface="Helvetica"/>
                        </a:rPr>
                        <a:t>2</a:t>
                      </a:r>
                      <a:r>
                        <a:rPr lang="en-US" sz="1000" b="0" i="0" u="none" strike="noStrike">
                          <a:solidFill>
                            <a:srgbClr val="000000"/>
                          </a:solidFill>
                          <a:effectLst/>
                          <a:latin typeface="Helvetica"/>
                          <a:cs typeface="Helvetica"/>
                        </a:rPr>
                        <a:t>FC</a:t>
                      </a:r>
                    </a:p>
                  </a:txBody>
                  <a:tcPr marL="9351" marR="9351" marT="93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a:solidFill>
                            <a:srgbClr val="000000"/>
                          </a:solidFill>
                          <a:effectLst/>
                          <a:latin typeface="Helvetica"/>
                          <a:cs typeface="Helvetica"/>
                        </a:rPr>
                        <a:t>lfcSE</a:t>
                      </a:r>
                    </a:p>
                  </a:txBody>
                  <a:tcPr marL="9351" marR="9351" marT="93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a:solidFill>
                            <a:srgbClr val="000000"/>
                          </a:solidFill>
                          <a:effectLst/>
                          <a:latin typeface="Helvetica"/>
                          <a:cs typeface="Helvetica"/>
                        </a:rPr>
                        <a:t>wald</a:t>
                      </a:r>
                    </a:p>
                  </a:txBody>
                  <a:tcPr marL="9351" marR="9351" marT="93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a:solidFill>
                            <a:srgbClr val="000000"/>
                          </a:solidFill>
                          <a:effectLst/>
                          <a:latin typeface="Helvetica"/>
                          <a:cs typeface="Helvetica"/>
                        </a:rPr>
                        <a:t>pvalue</a:t>
                      </a:r>
                    </a:p>
                  </a:txBody>
                  <a:tcPr marL="9351" marR="9351" marT="935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000" b="0" i="0" u="none" strike="noStrike">
                          <a:solidFill>
                            <a:srgbClr val="000000"/>
                          </a:solidFill>
                          <a:effectLst/>
                          <a:latin typeface="Helvetica"/>
                          <a:cs typeface="Helvetica"/>
                        </a:rPr>
                        <a:t>MTC p</a:t>
                      </a:r>
                    </a:p>
                  </a:txBody>
                  <a:tcPr marL="9351" marR="9351" marT="93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269803">
                <a:tc>
                  <a:txBody>
                    <a:bodyPr/>
                    <a:lstStyle/>
                    <a:p>
                      <a:pPr algn="ctr" fontAlgn="ctr"/>
                      <a:r>
                        <a:rPr lang="en-US" sz="1000" b="0" i="1" u="none" strike="noStrike">
                          <a:solidFill>
                            <a:srgbClr val="000000"/>
                          </a:solidFill>
                          <a:effectLst/>
                          <a:latin typeface="Helvetica"/>
                          <a:cs typeface="Helvetica"/>
                        </a:rPr>
                        <a:t>LOC100131257</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000" b="0" i="0" u="none" strike="noStrike" dirty="0">
                          <a:solidFill>
                            <a:srgbClr val="000000"/>
                          </a:solidFill>
                          <a:effectLst/>
                          <a:latin typeface="Helvetica"/>
                          <a:cs typeface="Helvetica"/>
                        </a:rPr>
                        <a:t>219.38</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000" b="0" i="0" u="none" strike="noStrike">
                          <a:solidFill>
                            <a:srgbClr val="000000"/>
                          </a:solidFill>
                          <a:effectLst/>
                          <a:latin typeface="Helvetica"/>
                          <a:cs typeface="Helvetica"/>
                        </a:rPr>
                        <a:t>0.41</a:t>
                      </a:r>
                    </a:p>
                  </a:txBody>
                  <a:tcPr marL="9351" marR="9351" marT="93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000" b="0" i="0" u="none" strike="noStrike">
                          <a:solidFill>
                            <a:srgbClr val="000000"/>
                          </a:solidFill>
                          <a:effectLst/>
                          <a:latin typeface="Helvetica"/>
                          <a:cs typeface="Helvetica"/>
                        </a:rPr>
                        <a:t>0.08</a:t>
                      </a:r>
                    </a:p>
                  </a:txBody>
                  <a:tcPr marL="9351" marR="9351" marT="9351"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000" b="0" i="0" u="none" strike="noStrike">
                          <a:solidFill>
                            <a:srgbClr val="000000"/>
                          </a:solidFill>
                          <a:effectLst/>
                          <a:latin typeface="Helvetica"/>
                          <a:cs typeface="Helvetica"/>
                        </a:rPr>
                        <a:t>5.43</a:t>
                      </a:r>
                    </a:p>
                  </a:txBody>
                  <a:tcPr marL="9351" marR="9351" marT="9351"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000" b="1" i="0" u="none" strike="noStrike">
                          <a:solidFill>
                            <a:srgbClr val="000000"/>
                          </a:solidFill>
                          <a:effectLst/>
                          <a:latin typeface="Helvetica"/>
                          <a:cs typeface="Helvetica"/>
                        </a:rPr>
                        <a:t>5.52E-08</a:t>
                      </a:r>
                    </a:p>
                  </a:txBody>
                  <a:tcPr marL="9351" marR="9351" marT="9351"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000" b="1" i="0" u="none" strike="noStrike" dirty="0">
                          <a:solidFill>
                            <a:srgbClr val="000000"/>
                          </a:solidFill>
                          <a:effectLst/>
                          <a:latin typeface="Helvetica"/>
                          <a:cs typeface="Helvetica"/>
                        </a:rPr>
                        <a:t>9.06E-04</a:t>
                      </a:r>
                    </a:p>
                  </a:txBody>
                  <a:tcPr marL="9351" marR="9351" marT="93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2">
                        <a:lumMod val="20000"/>
                        <a:lumOff val="80000"/>
                      </a:schemeClr>
                    </a:solidFill>
                  </a:tcPr>
                </a:tc>
                <a:tc>
                  <a:txBody>
                    <a:bodyPr/>
                    <a:lstStyle/>
                    <a:p>
                      <a:pPr algn="ctr" fontAlgn="ctr"/>
                      <a:r>
                        <a:rPr lang="en-US" sz="1000" b="0" i="0" u="none" strike="noStrike" dirty="0">
                          <a:solidFill>
                            <a:srgbClr val="000000"/>
                          </a:solidFill>
                          <a:effectLst/>
                          <a:latin typeface="Helvetica"/>
                          <a:cs typeface="Helvetica"/>
                        </a:rPr>
                        <a:t>0.1</a:t>
                      </a:r>
                    </a:p>
                  </a:txBody>
                  <a:tcPr marL="9351" marR="9351" marT="935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000" b="0" i="0" u="none" strike="noStrike">
                          <a:solidFill>
                            <a:srgbClr val="000000"/>
                          </a:solidFill>
                          <a:effectLst/>
                          <a:latin typeface="Helvetica"/>
                          <a:cs typeface="Helvetica"/>
                        </a:rPr>
                        <a:t>0.07</a:t>
                      </a:r>
                    </a:p>
                  </a:txBody>
                  <a:tcPr marL="9351" marR="9351" marT="9351"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000" b="0" i="0" u="none" strike="noStrike">
                          <a:solidFill>
                            <a:srgbClr val="000000"/>
                          </a:solidFill>
                          <a:effectLst/>
                          <a:latin typeface="Helvetica"/>
                          <a:cs typeface="Helvetica"/>
                        </a:rPr>
                        <a:t>1.38</a:t>
                      </a:r>
                    </a:p>
                  </a:txBody>
                  <a:tcPr marL="9351" marR="9351" marT="9351"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000" b="0" i="0" u="none" strike="noStrike">
                          <a:solidFill>
                            <a:srgbClr val="000000"/>
                          </a:solidFill>
                          <a:effectLst/>
                          <a:latin typeface="Helvetica"/>
                          <a:cs typeface="Helvetica"/>
                        </a:rPr>
                        <a:t>1.69E-01</a:t>
                      </a:r>
                    </a:p>
                  </a:txBody>
                  <a:tcPr marL="9351" marR="9351" marT="9351"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000" b="0" i="0" u="none" strike="noStrike">
                          <a:solidFill>
                            <a:srgbClr val="000000"/>
                          </a:solidFill>
                          <a:effectLst/>
                          <a:latin typeface="Helvetica"/>
                          <a:cs typeface="Helvetica"/>
                        </a:rPr>
                        <a:t>1</a:t>
                      </a:r>
                    </a:p>
                  </a:txBody>
                  <a:tcPr marL="9351" marR="9351" marT="93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3"/>
                  </a:ext>
                </a:extLst>
              </a:tr>
              <a:tr h="269803">
                <a:tc>
                  <a:txBody>
                    <a:bodyPr/>
                    <a:lstStyle/>
                    <a:p>
                      <a:pPr algn="ctr" fontAlgn="ctr"/>
                      <a:r>
                        <a:rPr lang="en-US" sz="1000" b="0" i="1" u="none" strike="noStrike">
                          <a:solidFill>
                            <a:srgbClr val="000000"/>
                          </a:solidFill>
                          <a:effectLst/>
                          <a:latin typeface="Helvetica"/>
                          <a:cs typeface="Helvetica"/>
                        </a:rPr>
                        <a:t>LOC100288637</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309.86</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dirty="0">
                          <a:solidFill>
                            <a:srgbClr val="000000"/>
                          </a:solidFill>
                          <a:effectLst/>
                          <a:latin typeface="Helvetica"/>
                          <a:cs typeface="Helvetica"/>
                        </a:rPr>
                        <a:t>-0.38</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0.08</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-4.94</a:t>
                      </a:r>
                    </a:p>
                  </a:txBody>
                  <a:tcPr marL="9351" marR="9351" marT="9351" marB="0" anchor="ctr">
                    <a:lnL>
                      <a:noFill/>
                    </a:lnL>
                    <a:lnR>
                      <a:noFill/>
                    </a:lnR>
                    <a:lnT>
                      <a:noFill/>
                    </a:lnT>
                    <a:lnB>
                      <a:noFill/>
                    </a:lnB>
                  </a:tcPr>
                </a:tc>
                <a:tc>
                  <a:txBody>
                    <a:bodyPr/>
                    <a:lstStyle/>
                    <a:p>
                      <a:pPr algn="ctr" fontAlgn="ctr"/>
                      <a:r>
                        <a:rPr lang="en-US" sz="1000" b="1" i="0" u="none" strike="noStrike">
                          <a:solidFill>
                            <a:srgbClr val="000000"/>
                          </a:solidFill>
                          <a:effectLst/>
                          <a:latin typeface="Helvetica"/>
                          <a:cs typeface="Helvetica"/>
                        </a:rPr>
                        <a:t>7.80E-07</a:t>
                      </a:r>
                    </a:p>
                  </a:txBody>
                  <a:tcPr marL="9351" marR="9351" marT="9351" marB="0" anchor="ctr">
                    <a:lnL>
                      <a:noFill/>
                    </a:lnL>
                    <a:lnR>
                      <a:noFill/>
                    </a:lnR>
                    <a:lnT>
                      <a:noFill/>
                    </a:lnT>
                    <a:lnB>
                      <a:noFill/>
                    </a:lnB>
                  </a:tcPr>
                </a:tc>
                <a:tc>
                  <a:txBody>
                    <a:bodyPr/>
                    <a:lstStyle/>
                    <a:p>
                      <a:pPr algn="ctr" fontAlgn="ctr"/>
                      <a:r>
                        <a:rPr lang="en-US" sz="1000" b="1" i="0" u="none" strike="noStrike" dirty="0">
                          <a:solidFill>
                            <a:srgbClr val="000000"/>
                          </a:solidFill>
                          <a:effectLst/>
                          <a:latin typeface="Helvetica"/>
                          <a:cs typeface="Helvetica"/>
                        </a:rPr>
                        <a:t>4.27E-03</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1000" b="0" i="0" u="none" strike="noStrike">
                          <a:solidFill>
                            <a:srgbClr val="000000"/>
                          </a:solidFill>
                          <a:effectLst/>
                          <a:latin typeface="Helvetica"/>
                          <a:cs typeface="Helvetica"/>
                        </a:rPr>
                        <a:t>-0.31</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0.08</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-4.06</a:t>
                      </a:r>
                    </a:p>
                  </a:txBody>
                  <a:tcPr marL="9351" marR="9351" marT="9351" marB="0" anchor="ctr">
                    <a:lnL>
                      <a:noFill/>
                    </a:lnL>
                    <a:lnR>
                      <a:noFill/>
                    </a:lnR>
                    <a:lnT>
                      <a:noFill/>
                    </a:lnT>
                    <a:lnB>
                      <a:noFill/>
                    </a:lnB>
                  </a:tcPr>
                </a:tc>
                <a:tc>
                  <a:txBody>
                    <a:bodyPr/>
                    <a:lstStyle/>
                    <a:p>
                      <a:pPr algn="ctr" fontAlgn="ctr"/>
                      <a:r>
                        <a:rPr lang="en-US" sz="1000" b="1" i="0" u="none" strike="noStrike">
                          <a:solidFill>
                            <a:srgbClr val="000000"/>
                          </a:solidFill>
                          <a:effectLst/>
                          <a:latin typeface="Helvetica"/>
                          <a:cs typeface="Helvetica"/>
                        </a:rPr>
                        <a:t>4.92E-05</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0.12</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269803">
                <a:tc>
                  <a:txBody>
                    <a:bodyPr/>
                    <a:lstStyle/>
                    <a:p>
                      <a:pPr algn="ctr" fontAlgn="ctr"/>
                      <a:r>
                        <a:rPr lang="en-US" sz="1000" b="0" i="1" u="none" strike="noStrike" dirty="0">
                          <a:solidFill>
                            <a:srgbClr val="000000"/>
                          </a:solidFill>
                          <a:effectLst/>
                          <a:latin typeface="Helvetica"/>
                          <a:cs typeface="Helvetica"/>
                        </a:rPr>
                        <a:t>KIF19</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1732.95</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0.46</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dirty="0">
                          <a:solidFill>
                            <a:srgbClr val="000000"/>
                          </a:solidFill>
                          <a:effectLst/>
                          <a:latin typeface="Helvetica"/>
                          <a:cs typeface="Helvetica"/>
                        </a:rPr>
                        <a:t>0.09</a:t>
                      </a:r>
                    </a:p>
                  </a:txBody>
                  <a:tcPr marL="9351" marR="9351" marT="9351" marB="0" anchor="ctr">
                    <a:lnL>
                      <a:noFill/>
                    </a:lnL>
                    <a:lnR>
                      <a:noFill/>
                    </a:lnR>
                    <a:lnT>
                      <a:noFill/>
                    </a:lnT>
                    <a:lnB>
                      <a:noFill/>
                    </a:lnB>
                  </a:tcPr>
                </a:tc>
                <a:tc>
                  <a:txBody>
                    <a:bodyPr/>
                    <a:lstStyle/>
                    <a:p>
                      <a:pPr algn="ctr" fontAlgn="ctr"/>
                      <a:r>
                        <a:rPr lang="en-US" sz="1000" b="0" i="0" u="none" strike="noStrike" dirty="0">
                          <a:solidFill>
                            <a:srgbClr val="000000"/>
                          </a:solidFill>
                          <a:effectLst/>
                          <a:latin typeface="Helvetica"/>
                          <a:cs typeface="Helvetica"/>
                        </a:rPr>
                        <a:t>5.01</a:t>
                      </a:r>
                    </a:p>
                  </a:txBody>
                  <a:tcPr marL="9351" marR="9351" marT="9351" marB="0" anchor="ctr">
                    <a:lnL>
                      <a:noFill/>
                    </a:lnL>
                    <a:lnR>
                      <a:noFill/>
                    </a:lnR>
                    <a:lnT>
                      <a:noFill/>
                    </a:lnT>
                    <a:lnB>
                      <a:noFill/>
                    </a:lnB>
                  </a:tcPr>
                </a:tc>
                <a:tc>
                  <a:txBody>
                    <a:bodyPr/>
                    <a:lstStyle/>
                    <a:p>
                      <a:pPr algn="ctr" fontAlgn="ctr"/>
                      <a:r>
                        <a:rPr lang="en-US" sz="1000" b="1" i="0" u="none" strike="noStrike">
                          <a:solidFill>
                            <a:srgbClr val="000000"/>
                          </a:solidFill>
                          <a:effectLst/>
                          <a:latin typeface="Helvetica"/>
                          <a:cs typeface="Helvetica"/>
                        </a:rPr>
                        <a:t>5.50E-07</a:t>
                      </a:r>
                    </a:p>
                  </a:txBody>
                  <a:tcPr marL="9351" marR="9351" marT="9351" marB="0" anchor="ctr">
                    <a:lnL>
                      <a:noFill/>
                    </a:lnL>
                    <a:lnR>
                      <a:noFill/>
                    </a:lnR>
                    <a:lnT>
                      <a:noFill/>
                    </a:lnT>
                    <a:lnB>
                      <a:noFill/>
                    </a:lnB>
                  </a:tcPr>
                </a:tc>
                <a:tc>
                  <a:txBody>
                    <a:bodyPr/>
                    <a:lstStyle/>
                    <a:p>
                      <a:pPr algn="ctr" fontAlgn="ctr"/>
                      <a:r>
                        <a:rPr lang="en-US" sz="1000" b="1" i="0" u="none" strike="noStrike" dirty="0">
                          <a:solidFill>
                            <a:srgbClr val="000000"/>
                          </a:solidFill>
                          <a:effectLst/>
                          <a:latin typeface="Helvetica"/>
                          <a:cs typeface="Helvetica"/>
                        </a:rPr>
                        <a:t>4.27E-03</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1000" b="0" i="0" u="none" strike="noStrike">
                          <a:solidFill>
                            <a:srgbClr val="000000"/>
                          </a:solidFill>
                          <a:effectLst/>
                          <a:latin typeface="Helvetica"/>
                          <a:cs typeface="Helvetica"/>
                        </a:rPr>
                        <a:t>0.18</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0.09</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1.97</a:t>
                      </a:r>
                    </a:p>
                  </a:txBody>
                  <a:tcPr marL="9351" marR="9351" marT="9351" marB="0" anchor="ctr">
                    <a:lnL>
                      <a:noFill/>
                    </a:lnL>
                    <a:lnR>
                      <a:noFill/>
                    </a:lnR>
                    <a:lnT>
                      <a:noFill/>
                    </a:lnT>
                    <a:lnB>
                      <a:noFill/>
                    </a:lnB>
                  </a:tcPr>
                </a:tc>
                <a:tc>
                  <a:txBody>
                    <a:bodyPr/>
                    <a:lstStyle/>
                    <a:p>
                      <a:pPr algn="ctr" fontAlgn="ctr"/>
                      <a:r>
                        <a:rPr lang="en-US" sz="1000" b="1" i="0" u="none" strike="noStrike">
                          <a:solidFill>
                            <a:srgbClr val="000000"/>
                          </a:solidFill>
                          <a:effectLst/>
                          <a:latin typeface="Helvetica"/>
                          <a:cs typeface="Helvetica"/>
                        </a:rPr>
                        <a:t>4.88E-02</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1</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5"/>
                  </a:ext>
                </a:extLst>
              </a:tr>
              <a:tr h="269803">
                <a:tc>
                  <a:txBody>
                    <a:bodyPr/>
                    <a:lstStyle/>
                    <a:p>
                      <a:pPr algn="ctr" fontAlgn="ctr"/>
                      <a:r>
                        <a:rPr lang="en-US" sz="1000" b="0" i="1" u="none" strike="noStrike">
                          <a:solidFill>
                            <a:srgbClr val="000000"/>
                          </a:solidFill>
                          <a:effectLst/>
                          <a:latin typeface="Helvetica"/>
                          <a:cs typeface="Helvetica"/>
                        </a:rPr>
                        <a:t>SLC11A1</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304.43</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0.42</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0.09</a:t>
                      </a:r>
                    </a:p>
                  </a:txBody>
                  <a:tcPr marL="9351" marR="9351" marT="9351" marB="0" anchor="ctr">
                    <a:lnL>
                      <a:noFill/>
                    </a:lnL>
                    <a:lnR>
                      <a:noFill/>
                    </a:lnR>
                    <a:lnT>
                      <a:noFill/>
                    </a:lnT>
                    <a:lnB>
                      <a:noFill/>
                    </a:lnB>
                  </a:tcPr>
                </a:tc>
                <a:tc>
                  <a:txBody>
                    <a:bodyPr/>
                    <a:lstStyle/>
                    <a:p>
                      <a:pPr algn="ctr" fontAlgn="ctr"/>
                      <a:r>
                        <a:rPr lang="en-US" sz="1000" b="0" i="0" u="none" strike="noStrike" dirty="0">
                          <a:solidFill>
                            <a:srgbClr val="000000"/>
                          </a:solidFill>
                          <a:effectLst/>
                          <a:latin typeface="Helvetica"/>
                          <a:cs typeface="Helvetica"/>
                        </a:rPr>
                        <a:t>4.77</a:t>
                      </a:r>
                    </a:p>
                  </a:txBody>
                  <a:tcPr marL="9351" marR="9351" marT="9351" marB="0" anchor="ctr">
                    <a:lnL>
                      <a:noFill/>
                    </a:lnL>
                    <a:lnR>
                      <a:noFill/>
                    </a:lnR>
                    <a:lnT>
                      <a:noFill/>
                    </a:lnT>
                    <a:lnB>
                      <a:noFill/>
                    </a:lnB>
                  </a:tcPr>
                </a:tc>
                <a:tc>
                  <a:txBody>
                    <a:bodyPr/>
                    <a:lstStyle/>
                    <a:p>
                      <a:pPr algn="ctr" fontAlgn="ctr"/>
                      <a:r>
                        <a:rPr lang="en-US" sz="1000" b="1" i="0" u="none" strike="noStrike" dirty="0">
                          <a:solidFill>
                            <a:srgbClr val="000000"/>
                          </a:solidFill>
                          <a:effectLst/>
                          <a:latin typeface="Helvetica"/>
                          <a:cs typeface="Helvetica"/>
                        </a:rPr>
                        <a:t>1.82E-06</a:t>
                      </a:r>
                    </a:p>
                  </a:txBody>
                  <a:tcPr marL="9351" marR="9351" marT="9351" marB="0" anchor="ctr">
                    <a:lnL>
                      <a:noFill/>
                    </a:lnL>
                    <a:lnR>
                      <a:noFill/>
                    </a:lnR>
                    <a:lnT>
                      <a:noFill/>
                    </a:lnT>
                    <a:lnB>
                      <a:noFill/>
                    </a:lnB>
                  </a:tcPr>
                </a:tc>
                <a:tc>
                  <a:txBody>
                    <a:bodyPr/>
                    <a:lstStyle/>
                    <a:p>
                      <a:pPr algn="ctr" fontAlgn="ctr"/>
                      <a:r>
                        <a:rPr lang="en-US" sz="1000" b="1" i="0" u="none" strike="noStrike" dirty="0">
                          <a:solidFill>
                            <a:srgbClr val="000000"/>
                          </a:solidFill>
                          <a:effectLst/>
                          <a:latin typeface="Helvetica"/>
                          <a:cs typeface="Helvetica"/>
                        </a:rPr>
                        <a:t>7.48E-03</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1000" b="0" i="0" u="none" strike="noStrike">
                          <a:solidFill>
                            <a:srgbClr val="000000"/>
                          </a:solidFill>
                          <a:effectLst/>
                          <a:latin typeface="Helvetica"/>
                          <a:cs typeface="Helvetica"/>
                        </a:rPr>
                        <a:t>0</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0.09</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0.04</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9.67E-01</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1</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6"/>
                  </a:ext>
                </a:extLst>
              </a:tr>
              <a:tr h="269803">
                <a:tc>
                  <a:txBody>
                    <a:bodyPr/>
                    <a:lstStyle/>
                    <a:p>
                      <a:pPr algn="ctr" fontAlgn="ctr"/>
                      <a:r>
                        <a:rPr lang="en-US" sz="1000" b="0" i="1" u="none" strike="noStrike">
                          <a:solidFill>
                            <a:srgbClr val="000000"/>
                          </a:solidFill>
                          <a:effectLst/>
                          <a:latin typeface="Helvetica"/>
                          <a:cs typeface="Helvetica"/>
                        </a:rPr>
                        <a:t>FKBP5</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2769.46</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0.41</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0.09</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4.34</a:t>
                      </a:r>
                    </a:p>
                  </a:txBody>
                  <a:tcPr marL="9351" marR="9351" marT="9351" marB="0" anchor="ctr">
                    <a:lnL>
                      <a:noFill/>
                    </a:lnL>
                    <a:lnR>
                      <a:noFill/>
                    </a:lnR>
                    <a:lnT>
                      <a:noFill/>
                    </a:lnT>
                    <a:lnB>
                      <a:noFill/>
                    </a:lnB>
                  </a:tcPr>
                </a:tc>
                <a:tc>
                  <a:txBody>
                    <a:bodyPr/>
                    <a:lstStyle/>
                    <a:p>
                      <a:pPr algn="ctr" fontAlgn="ctr"/>
                      <a:r>
                        <a:rPr lang="en-US" sz="1000" b="1" i="0" u="none" strike="noStrike">
                          <a:solidFill>
                            <a:srgbClr val="000000"/>
                          </a:solidFill>
                          <a:effectLst/>
                          <a:latin typeface="Helvetica"/>
                          <a:cs typeface="Helvetica"/>
                        </a:rPr>
                        <a:t>1.40E-05</a:t>
                      </a:r>
                    </a:p>
                  </a:txBody>
                  <a:tcPr marL="9351" marR="9351" marT="9351" marB="0" anchor="ctr">
                    <a:lnL>
                      <a:noFill/>
                    </a:lnL>
                    <a:lnR>
                      <a:noFill/>
                    </a:lnR>
                    <a:lnT>
                      <a:noFill/>
                    </a:lnT>
                    <a:lnB>
                      <a:noFill/>
                    </a:lnB>
                  </a:tcPr>
                </a:tc>
                <a:tc>
                  <a:txBody>
                    <a:bodyPr/>
                    <a:lstStyle/>
                    <a:p>
                      <a:pPr algn="ctr" fontAlgn="ctr"/>
                      <a:r>
                        <a:rPr lang="en-US" sz="1000" b="1" i="0" u="none" strike="noStrike" dirty="0">
                          <a:solidFill>
                            <a:srgbClr val="000000"/>
                          </a:solidFill>
                          <a:effectLst/>
                          <a:latin typeface="Helvetica"/>
                          <a:cs typeface="Helvetica"/>
                        </a:rPr>
                        <a:t>3.29E-02</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1000" b="0" i="0" u="none" strike="noStrike">
                          <a:solidFill>
                            <a:srgbClr val="000000"/>
                          </a:solidFill>
                          <a:effectLst/>
                          <a:latin typeface="Helvetica"/>
                          <a:cs typeface="Helvetica"/>
                        </a:rPr>
                        <a:t>0.29</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0.09</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3.12</a:t>
                      </a:r>
                    </a:p>
                  </a:txBody>
                  <a:tcPr marL="9351" marR="9351" marT="9351" marB="0" anchor="ctr">
                    <a:lnL>
                      <a:noFill/>
                    </a:lnL>
                    <a:lnR>
                      <a:noFill/>
                    </a:lnR>
                    <a:lnT>
                      <a:noFill/>
                    </a:lnT>
                    <a:lnB>
                      <a:noFill/>
                    </a:lnB>
                  </a:tcPr>
                </a:tc>
                <a:tc>
                  <a:txBody>
                    <a:bodyPr/>
                    <a:lstStyle/>
                    <a:p>
                      <a:pPr algn="ctr" fontAlgn="ctr"/>
                      <a:r>
                        <a:rPr lang="en-US" sz="1000" b="1" i="0" u="none" strike="noStrike">
                          <a:solidFill>
                            <a:srgbClr val="000000"/>
                          </a:solidFill>
                          <a:effectLst/>
                          <a:latin typeface="Helvetica"/>
                          <a:cs typeface="Helvetica"/>
                        </a:rPr>
                        <a:t>1.78E-03</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0.88</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7"/>
                  </a:ext>
                </a:extLst>
              </a:tr>
              <a:tr h="269803">
                <a:tc>
                  <a:txBody>
                    <a:bodyPr/>
                    <a:lstStyle/>
                    <a:p>
                      <a:pPr algn="ctr" fontAlgn="ctr"/>
                      <a:r>
                        <a:rPr lang="en-US" sz="1000" b="0" i="1" u="none" strike="noStrike">
                          <a:solidFill>
                            <a:srgbClr val="000000"/>
                          </a:solidFill>
                          <a:effectLst/>
                          <a:latin typeface="Helvetica"/>
                          <a:cs typeface="Helvetica"/>
                        </a:rPr>
                        <a:t>GNA14</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599.69</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0.38</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0.09</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4.35</a:t>
                      </a:r>
                    </a:p>
                  </a:txBody>
                  <a:tcPr marL="9351" marR="9351" marT="9351" marB="0" anchor="ctr">
                    <a:lnL>
                      <a:noFill/>
                    </a:lnL>
                    <a:lnR>
                      <a:noFill/>
                    </a:lnR>
                    <a:lnT>
                      <a:noFill/>
                    </a:lnT>
                    <a:lnB>
                      <a:noFill/>
                    </a:lnB>
                  </a:tcPr>
                </a:tc>
                <a:tc>
                  <a:txBody>
                    <a:bodyPr/>
                    <a:lstStyle/>
                    <a:p>
                      <a:pPr algn="ctr" fontAlgn="ctr"/>
                      <a:r>
                        <a:rPr lang="en-US" sz="1000" b="1" i="0" u="none" strike="noStrike" dirty="0">
                          <a:solidFill>
                            <a:srgbClr val="000000"/>
                          </a:solidFill>
                          <a:effectLst/>
                          <a:latin typeface="Helvetica"/>
                          <a:cs typeface="Helvetica"/>
                        </a:rPr>
                        <a:t>1.36E-05</a:t>
                      </a:r>
                    </a:p>
                  </a:txBody>
                  <a:tcPr marL="9351" marR="9351" marT="9351" marB="0" anchor="ctr">
                    <a:lnL>
                      <a:noFill/>
                    </a:lnL>
                    <a:lnR>
                      <a:noFill/>
                    </a:lnR>
                    <a:lnT>
                      <a:noFill/>
                    </a:lnT>
                    <a:lnB>
                      <a:noFill/>
                    </a:lnB>
                  </a:tcPr>
                </a:tc>
                <a:tc>
                  <a:txBody>
                    <a:bodyPr/>
                    <a:lstStyle/>
                    <a:p>
                      <a:pPr algn="ctr" fontAlgn="ctr"/>
                      <a:r>
                        <a:rPr lang="en-US" sz="1000" b="1" i="0" u="none" strike="noStrike" dirty="0">
                          <a:solidFill>
                            <a:srgbClr val="000000"/>
                          </a:solidFill>
                          <a:effectLst/>
                          <a:latin typeface="Helvetica"/>
                          <a:cs typeface="Helvetica"/>
                        </a:rPr>
                        <a:t>3.29E-02</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1000" b="0" i="0" u="none" strike="noStrike">
                          <a:solidFill>
                            <a:srgbClr val="000000"/>
                          </a:solidFill>
                          <a:effectLst/>
                          <a:latin typeface="Helvetica"/>
                          <a:cs typeface="Helvetica"/>
                        </a:rPr>
                        <a:t>0.07</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0.09</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0.78</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4.35E-01</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1</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8"/>
                  </a:ext>
                </a:extLst>
              </a:tr>
              <a:tr h="269803">
                <a:tc>
                  <a:txBody>
                    <a:bodyPr/>
                    <a:lstStyle/>
                    <a:p>
                      <a:pPr algn="ctr" fontAlgn="ctr"/>
                      <a:r>
                        <a:rPr lang="en-US" sz="1000" b="0" i="1" u="none" strike="noStrike">
                          <a:solidFill>
                            <a:srgbClr val="000000"/>
                          </a:solidFill>
                          <a:effectLst/>
                          <a:latin typeface="Helvetica"/>
                          <a:cs typeface="Helvetica"/>
                        </a:rPr>
                        <a:t>LOC100188947</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150.82</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0.35</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0.08</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4.41</a:t>
                      </a:r>
                    </a:p>
                  </a:txBody>
                  <a:tcPr marL="9351" marR="9351" marT="9351" marB="0" anchor="ctr">
                    <a:lnL>
                      <a:noFill/>
                    </a:lnL>
                    <a:lnR>
                      <a:noFill/>
                    </a:lnR>
                    <a:lnT>
                      <a:noFill/>
                    </a:lnT>
                    <a:lnB>
                      <a:noFill/>
                    </a:lnB>
                  </a:tcPr>
                </a:tc>
                <a:tc>
                  <a:txBody>
                    <a:bodyPr/>
                    <a:lstStyle/>
                    <a:p>
                      <a:pPr algn="ctr" fontAlgn="ctr"/>
                      <a:r>
                        <a:rPr lang="en-US" sz="1000" b="1" i="0" u="none" strike="noStrike">
                          <a:solidFill>
                            <a:srgbClr val="000000"/>
                          </a:solidFill>
                          <a:effectLst/>
                          <a:latin typeface="Helvetica"/>
                          <a:cs typeface="Helvetica"/>
                        </a:rPr>
                        <a:t>1.01E-05</a:t>
                      </a:r>
                    </a:p>
                  </a:txBody>
                  <a:tcPr marL="9351" marR="9351" marT="9351" marB="0" anchor="ctr">
                    <a:lnL>
                      <a:noFill/>
                    </a:lnL>
                    <a:lnR>
                      <a:noFill/>
                    </a:lnR>
                    <a:lnT>
                      <a:noFill/>
                    </a:lnT>
                    <a:lnB>
                      <a:noFill/>
                    </a:lnB>
                  </a:tcPr>
                </a:tc>
                <a:tc>
                  <a:txBody>
                    <a:bodyPr/>
                    <a:lstStyle/>
                    <a:p>
                      <a:pPr algn="ctr" fontAlgn="ctr"/>
                      <a:r>
                        <a:rPr lang="en-US" sz="1000" b="1" i="0" u="none" strike="noStrike" dirty="0">
                          <a:solidFill>
                            <a:srgbClr val="000000"/>
                          </a:solidFill>
                          <a:effectLst/>
                          <a:latin typeface="Helvetica"/>
                          <a:cs typeface="Helvetica"/>
                        </a:rPr>
                        <a:t>3.29E-02</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1000" b="0" i="0" u="none" strike="noStrike">
                          <a:solidFill>
                            <a:srgbClr val="000000"/>
                          </a:solidFill>
                          <a:effectLst/>
                          <a:latin typeface="Helvetica"/>
                          <a:cs typeface="Helvetica"/>
                        </a:rPr>
                        <a:t>0.11</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0.08</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1.38</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1.68E-01</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1</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269803">
                <a:tc>
                  <a:txBody>
                    <a:bodyPr/>
                    <a:lstStyle/>
                    <a:p>
                      <a:pPr algn="ctr" fontAlgn="ctr"/>
                      <a:r>
                        <a:rPr lang="en-US" sz="1000" b="0" i="1" u="none" strike="noStrike">
                          <a:solidFill>
                            <a:srgbClr val="000000"/>
                          </a:solidFill>
                          <a:effectLst/>
                          <a:latin typeface="Helvetica"/>
                          <a:cs typeface="Helvetica"/>
                        </a:rPr>
                        <a:t>HSPA7</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867.94</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-0.28</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0.07</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-4.21</a:t>
                      </a:r>
                    </a:p>
                  </a:txBody>
                  <a:tcPr marL="9351" marR="9351" marT="9351" marB="0" anchor="ctr">
                    <a:lnL>
                      <a:noFill/>
                    </a:lnL>
                    <a:lnR>
                      <a:noFill/>
                    </a:lnR>
                    <a:lnT>
                      <a:noFill/>
                    </a:lnT>
                    <a:lnB>
                      <a:noFill/>
                    </a:lnB>
                  </a:tcPr>
                </a:tc>
                <a:tc>
                  <a:txBody>
                    <a:bodyPr/>
                    <a:lstStyle/>
                    <a:p>
                      <a:pPr algn="ctr" fontAlgn="ctr"/>
                      <a:r>
                        <a:rPr lang="en-US" sz="1000" b="1" i="0" u="none" strike="noStrike">
                          <a:solidFill>
                            <a:srgbClr val="000000"/>
                          </a:solidFill>
                          <a:effectLst/>
                          <a:latin typeface="Helvetica"/>
                          <a:cs typeface="Helvetica"/>
                        </a:rPr>
                        <a:t>2.54E-05</a:t>
                      </a:r>
                    </a:p>
                  </a:txBody>
                  <a:tcPr marL="9351" marR="9351" marT="9351" marB="0" anchor="ctr">
                    <a:lnL>
                      <a:noFill/>
                    </a:lnL>
                    <a:lnR>
                      <a:noFill/>
                    </a:lnR>
                    <a:lnT>
                      <a:noFill/>
                    </a:lnT>
                    <a:lnB>
                      <a:noFill/>
                    </a:lnB>
                  </a:tcPr>
                </a:tc>
                <a:tc>
                  <a:txBody>
                    <a:bodyPr/>
                    <a:lstStyle/>
                    <a:p>
                      <a:pPr algn="ctr" fontAlgn="ctr"/>
                      <a:r>
                        <a:rPr lang="en-US" sz="1000" b="1" i="0" u="none" strike="noStrike" dirty="0">
                          <a:solidFill>
                            <a:srgbClr val="000000"/>
                          </a:solidFill>
                          <a:effectLst/>
                          <a:latin typeface="Helvetica"/>
                          <a:cs typeface="Helvetica"/>
                        </a:rPr>
                        <a:t>3.94E-02</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1000" b="0" i="0" u="none" strike="noStrike">
                          <a:solidFill>
                            <a:srgbClr val="000000"/>
                          </a:solidFill>
                          <a:effectLst/>
                          <a:latin typeface="Helvetica"/>
                          <a:cs typeface="Helvetica"/>
                        </a:rPr>
                        <a:t>-0.26</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0.06</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-4.09</a:t>
                      </a:r>
                    </a:p>
                  </a:txBody>
                  <a:tcPr marL="9351" marR="9351" marT="9351" marB="0" anchor="ctr">
                    <a:lnL>
                      <a:noFill/>
                    </a:lnL>
                    <a:lnR>
                      <a:noFill/>
                    </a:lnR>
                    <a:lnT>
                      <a:noFill/>
                    </a:lnT>
                    <a:lnB>
                      <a:noFill/>
                    </a:lnB>
                  </a:tcPr>
                </a:tc>
                <a:tc>
                  <a:txBody>
                    <a:bodyPr/>
                    <a:lstStyle/>
                    <a:p>
                      <a:pPr algn="ctr" fontAlgn="ctr"/>
                      <a:r>
                        <a:rPr lang="en-US" sz="1000" b="1" i="0" u="none" strike="noStrike">
                          <a:solidFill>
                            <a:srgbClr val="000000"/>
                          </a:solidFill>
                          <a:effectLst/>
                          <a:latin typeface="Helvetica"/>
                          <a:cs typeface="Helvetica"/>
                        </a:rPr>
                        <a:t>4.38E-05</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0.12</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0"/>
                  </a:ext>
                </a:extLst>
              </a:tr>
              <a:tr h="269803">
                <a:tc>
                  <a:txBody>
                    <a:bodyPr/>
                    <a:lstStyle/>
                    <a:p>
                      <a:pPr algn="ctr" fontAlgn="ctr"/>
                      <a:r>
                        <a:rPr lang="en-US" sz="1000" b="0" i="1" u="none" strike="noStrike">
                          <a:solidFill>
                            <a:srgbClr val="000000"/>
                          </a:solidFill>
                          <a:effectLst/>
                          <a:latin typeface="Helvetica"/>
                          <a:cs typeface="Helvetica"/>
                        </a:rPr>
                        <a:t>SVEP1</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715.2</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0.38</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0.09</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4.24</a:t>
                      </a:r>
                    </a:p>
                  </a:txBody>
                  <a:tcPr marL="9351" marR="9351" marT="9351" marB="0" anchor="ctr">
                    <a:lnL>
                      <a:noFill/>
                    </a:lnL>
                    <a:lnR>
                      <a:noFill/>
                    </a:lnR>
                    <a:lnT>
                      <a:noFill/>
                    </a:lnT>
                    <a:lnB>
                      <a:noFill/>
                    </a:lnB>
                  </a:tcPr>
                </a:tc>
                <a:tc>
                  <a:txBody>
                    <a:bodyPr/>
                    <a:lstStyle/>
                    <a:p>
                      <a:pPr algn="ctr" fontAlgn="ctr"/>
                      <a:r>
                        <a:rPr lang="en-US" sz="1000" b="1" i="0" u="none" strike="noStrike">
                          <a:solidFill>
                            <a:srgbClr val="000000"/>
                          </a:solidFill>
                          <a:effectLst/>
                          <a:latin typeface="Helvetica"/>
                          <a:cs typeface="Helvetica"/>
                        </a:rPr>
                        <a:t>2.27E-05</a:t>
                      </a:r>
                    </a:p>
                  </a:txBody>
                  <a:tcPr marL="9351" marR="9351" marT="9351" marB="0" anchor="ctr">
                    <a:lnL>
                      <a:noFill/>
                    </a:lnL>
                    <a:lnR>
                      <a:noFill/>
                    </a:lnR>
                    <a:lnT>
                      <a:noFill/>
                    </a:lnT>
                    <a:lnB>
                      <a:noFill/>
                    </a:lnB>
                  </a:tcPr>
                </a:tc>
                <a:tc>
                  <a:txBody>
                    <a:bodyPr/>
                    <a:lstStyle/>
                    <a:p>
                      <a:pPr algn="ctr" fontAlgn="ctr"/>
                      <a:r>
                        <a:rPr lang="en-US" sz="1000" b="1" i="0" u="none" strike="noStrike" dirty="0">
                          <a:solidFill>
                            <a:srgbClr val="000000"/>
                          </a:solidFill>
                          <a:effectLst/>
                          <a:latin typeface="Helvetica"/>
                          <a:cs typeface="Helvetica"/>
                        </a:rPr>
                        <a:t>3.94E-02</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1000" b="0" i="0" u="none" strike="noStrike" dirty="0">
                          <a:solidFill>
                            <a:srgbClr val="000000"/>
                          </a:solidFill>
                          <a:effectLst/>
                          <a:latin typeface="Helvetica"/>
                          <a:cs typeface="Helvetica"/>
                        </a:rPr>
                        <a:t>0.29</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dirty="0">
                          <a:solidFill>
                            <a:srgbClr val="000000"/>
                          </a:solidFill>
                          <a:effectLst/>
                          <a:latin typeface="Helvetica"/>
                          <a:cs typeface="Helvetica"/>
                        </a:rPr>
                        <a:t>0.09</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3.27</a:t>
                      </a:r>
                    </a:p>
                  </a:txBody>
                  <a:tcPr marL="9351" marR="9351" marT="9351" marB="0" anchor="ctr">
                    <a:lnL>
                      <a:noFill/>
                    </a:lnL>
                    <a:lnR>
                      <a:noFill/>
                    </a:lnR>
                    <a:lnT>
                      <a:noFill/>
                    </a:lnT>
                    <a:lnB>
                      <a:noFill/>
                    </a:lnB>
                  </a:tcPr>
                </a:tc>
                <a:tc>
                  <a:txBody>
                    <a:bodyPr/>
                    <a:lstStyle/>
                    <a:p>
                      <a:pPr algn="ctr" fontAlgn="ctr"/>
                      <a:r>
                        <a:rPr lang="en-US" sz="1000" b="1" i="0" u="none" strike="noStrike">
                          <a:solidFill>
                            <a:srgbClr val="000000"/>
                          </a:solidFill>
                          <a:effectLst/>
                          <a:latin typeface="Helvetica"/>
                          <a:cs typeface="Helvetica"/>
                        </a:rPr>
                        <a:t>1.08E-03</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0.71</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1"/>
                  </a:ext>
                </a:extLst>
              </a:tr>
              <a:tr h="269803">
                <a:tc>
                  <a:txBody>
                    <a:bodyPr/>
                    <a:lstStyle/>
                    <a:p>
                      <a:pPr algn="ctr" fontAlgn="ctr"/>
                      <a:r>
                        <a:rPr lang="en-US" sz="1000" b="0" i="1" u="none" strike="noStrike">
                          <a:solidFill>
                            <a:srgbClr val="000000"/>
                          </a:solidFill>
                          <a:effectLst/>
                          <a:latin typeface="Helvetica"/>
                          <a:cs typeface="Helvetica"/>
                        </a:rPr>
                        <a:t>MT1X</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5020.4</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0.37</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0.09</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4.2</a:t>
                      </a:r>
                    </a:p>
                  </a:txBody>
                  <a:tcPr marL="9351" marR="9351" marT="9351" marB="0" anchor="ctr">
                    <a:lnL>
                      <a:noFill/>
                    </a:lnL>
                    <a:lnR>
                      <a:noFill/>
                    </a:lnR>
                    <a:lnT>
                      <a:noFill/>
                    </a:lnT>
                    <a:lnB>
                      <a:noFill/>
                    </a:lnB>
                  </a:tcPr>
                </a:tc>
                <a:tc>
                  <a:txBody>
                    <a:bodyPr/>
                    <a:lstStyle/>
                    <a:p>
                      <a:pPr algn="ctr" fontAlgn="ctr"/>
                      <a:r>
                        <a:rPr lang="en-US" sz="1000" b="1" i="0" u="none" strike="noStrike">
                          <a:solidFill>
                            <a:srgbClr val="000000"/>
                          </a:solidFill>
                          <a:effectLst/>
                          <a:latin typeface="Helvetica"/>
                          <a:cs typeface="Helvetica"/>
                        </a:rPr>
                        <a:t>2.64E-05</a:t>
                      </a:r>
                    </a:p>
                  </a:txBody>
                  <a:tcPr marL="9351" marR="9351" marT="9351" marB="0" anchor="ctr">
                    <a:lnL>
                      <a:noFill/>
                    </a:lnL>
                    <a:lnR>
                      <a:noFill/>
                    </a:lnR>
                    <a:lnT>
                      <a:noFill/>
                    </a:lnT>
                    <a:lnB>
                      <a:noFill/>
                    </a:lnB>
                  </a:tcPr>
                </a:tc>
                <a:tc>
                  <a:txBody>
                    <a:bodyPr/>
                    <a:lstStyle/>
                    <a:p>
                      <a:pPr algn="ctr" fontAlgn="ctr"/>
                      <a:r>
                        <a:rPr lang="en-US" sz="1000" b="1" i="0" u="none" strike="noStrike" dirty="0">
                          <a:solidFill>
                            <a:srgbClr val="000000"/>
                          </a:solidFill>
                          <a:effectLst/>
                          <a:latin typeface="Helvetica"/>
                          <a:cs typeface="Helvetica"/>
                        </a:rPr>
                        <a:t>3.94E-02</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1000" b="0" i="0" u="none" strike="noStrike">
                          <a:solidFill>
                            <a:srgbClr val="000000"/>
                          </a:solidFill>
                          <a:effectLst/>
                          <a:latin typeface="Helvetica"/>
                          <a:cs typeface="Helvetica"/>
                        </a:rPr>
                        <a:t>0.21</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0.09</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2.36</a:t>
                      </a:r>
                    </a:p>
                  </a:txBody>
                  <a:tcPr marL="9351" marR="9351" marT="9351" marB="0" anchor="ctr">
                    <a:lnL>
                      <a:noFill/>
                    </a:lnL>
                    <a:lnR>
                      <a:noFill/>
                    </a:lnR>
                    <a:lnT>
                      <a:noFill/>
                    </a:lnT>
                    <a:lnB>
                      <a:noFill/>
                    </a:lnB>
                  </a:tcPr>
                </a:tc>
                <a:tc>
                  <a:txBody>
                    <a:bodyPr/>
                    <a:lstStyle/>
                    <a:p>
                      <a:pPr algn="ctr" fontAlgn="ctr"/>
                      <a:r>
                        <a:rPr lang="en-US" sz="1000" b="1" i="0" u="none" strike="noStrike">
                          <a:solidFill>
                            <a:srgbClr val="000000"/>
                          </a:solidFill>
                          <a:effectLst/>
                          <a:latin typeface="Helvetica"/>
                          <a:cs typeface="Helvetica"/>
                        </a:rPr>
                        <a:t>1.83E-02</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1</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2"/>
                  </a:ext>
                </a:extLst>
              </a:tr>
              <a:tr h="269803">
                <a:tc>
                  <a:txBody>
                    <a:bodyPr/>
                    <a:lstStyle/>
                    <a:p>
                      <a:pPr algn="ctr" fontAlgn="ctr"/>
                      <a:r>
                        <a:rPr lang="en-US" sz="1000" b="0" i="1" u="none" strike="noStrike" dirty="0">
                          <a:solidFill>
                            <a:srgbClr val="000000"/>
                          </a:solidFill>
                          <a:effectLst/>
                          <a:latin typeface="Helvetica"/>
                          <a:cs typeface="Helvetica"/>
                        </a:rPr>
                        <a:t>S100A8</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92.33</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0.21</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0.05</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4.23</a:t>
                      </a:r>
                    </a:p>
                  </a:txBody>
                  <a:tcPr marL="9351" marR="9351" marT="9351" marB="0" anchor="ctr">
                    <a:lnL>
                      <a:noFill/>
                    </a:lnL>
                    <a:lnR>
                      <a:noFill/>
                    </a:lnR>
                    <a:lnT>
                      <a:noFill/>
                    </a:lnT>
                    <a:lnB>
                      <a:noFill/>
                    </a:lnB>
                  </a:tcPr>
                </a:tc>
                <a:tc>
                  <a:txBody>
                    <a:bodyPr/>
                    <a:lstStyle/>
                    <a:p>
                      <a:pPr algn="ctr" fontAlgn="ctr"/>
                      <a:r>
                        <a:rPr lang="en-US" sz="1000" b="1" i="0" u="none" strike="noStrike">
                          <a:solidFill>
                            <a:srgbClr val="000000"/>
                          </a:solidFill>
                          <a:effectLst/>
                          <a:latin typeface="Helvetica"/>
                          <a:cs typeface="Helvetica"/>
                        </a:rPr>
                        <a:t>2.36E-05</a:t>
                      </a:r>
                    </a:p>
                  </a:txBody>
                  <a:tcPr marL="9351" marR="9351" marT="9351" marB="0" anchor="ctr">
                    <a:lnL>
                      <a:noFill/>
                    </a:lnL>
                    <a:lnR>
                      <a:noFill/>
                    </a:lnR>
                    <a:lnT>
                      <a:noFill/>
                    </a:lnT>
                    <a:lnB>
                      <a:noFill/>
                    </a:lnB>
                  </a:tcPr>
                </a:tc>
                <a:tc>
                  <a:txBody>
                    <a:bodyPr/>
                    <a:lstStyle/>
                    <a:p>
                      <a:pPr algn="ctr" fontAlgn="ctr"/>
                      <a:r>
                        <a:rPr lang="en-US" sz="1000" b="1" i="0" u="none" strike="noStrike" dirty="0">
                          <a:solidFill>
                            <a:srgbClr val="000000"/>
                          </a:solidFill>
                          <a:effectLst/>
                          <a:latin typeface="Helvetica"/>
                          <a:cs typeface="Helvetica"/>
                        </a:rPr>
                        <a:t>3.94E-02</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1000" b="0" i="0" u="none" strike="noStrike">
                          <a:solidFill>
                            <a:srgbClr val="000000"/>
                          </a:solidFill>
                          <a:effectLst/>
                          <a:latin typeface="Helvetica"/>
                          <a:cs typeface="Helvetica"/>
                        </a:rPr>
                        <a:t>0.03</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0.05</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0.64</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5.22E-01</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1</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3"/>
                  </a:ext>
                </a:extLst>
              </a:tr>
              <a:tr h="269803">
                <a:tc>
                  <a:txBody>
                    <a:bodyPr/>
                    <a:lstStyle/>
                    <a:p>
                      <a:pPr algn="ctr" fontAlgn="ctr"/>
                      <a:r>
                        <a:rPr lang="en-US" sz="1000" b="0" i="1" u="none" strike="noStrike">
                          <a:solidFill>
                            <a:srgbClr val="000000"/>
                          </a:solidFill>
                          <a:effectLst/>
                          <a:latin typeface="Helvetica"/>
                          <a:cs typeface="Helvetica"/>
                        </a:rPr>
                        <a:t>NR4A2</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1860.74</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-0.37</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0.09</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-3.97</a:t>
                      </a:r>
                    </a:p>
                  </a:txBody>
                  <a:tcPr marL="9351" marR="9351" marT="9351" marB="0" anchor="ctr">
                    <a:lnL>
                      <a:noFill/>
                    </a:lnL>
                    <a:lnR>
                      <a:noFill/>
                    </a:lnR>
                    <a:lnT>
                      <a:noFill/>
                    </a:lnT>
                    <a:lnB>
                      <a:noFill/>
                    </a:lnB>
                  </a:tcPr>
                </a:tc>
                <a:tc>
                  <a:txBody>
                    <a:bodyPr/>
                    <a:lstStyle/>
                    <a:p>
                      <a:pPr algn="ctr" fontAlgn="ctr"/>
                      <a:r>
                        <a:rPr lang="en-US" sz="1000" b="1" i="0" u="none" strike="noStrike">
                          <a:solidFill>
                            <a:srgbClr val="000000"/>
                          </a:solidFill>
                          <a:effectLst/>
                          <a:latin typeface="Helvetica"/>
                          <a:cs typeface="Helvetica"/>
                        </a:rPr>
                        <a:t>7.16E-05</a:t>
                      </a:r>
                    </a:p>
                  </a:txBody>
                  <a:tcPr marL="9351" marR="9351" marT="9351" marB="0" anchor="ctr">
                    <a:lnL>
                      <a:noFill/>
                    </a:lnL>
                    <a:lnR>
                      <a:noFill/>
                    </a:lnR>
                    <a:lnT>
                      <a:noFill/>
                    </a:lnT>
                    <a:lnB>
                      <a:noFill/>
                    </a:lnB>
                  </a:tcPr>
                </a:tc>
                <a:tc>
                  <a:txBody>
                    <a:bodyPr/>
                    <a:lstStyle/>
                    <a:p>
                      <a:pPr algn="ctr" fontAlgn="ctr"/>
                      <a:r>
                        <a:rPr lang="en-US" sz="1000" b="1" i="0" u="none" strike="noStrike" dirty="0">
                          <a:solidFill>
                            <a:srgbClr val="000000"/>
                          </a:solidFill>
                          <a:effectLst/>
                          <a:latin typeface="Helvetica"/>
                          <a:cs typeface="Helvetica"/>
                        </a:rPr>
                        <a:t>9.80E-02</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1000" b="0" i="0" u="none" strike="noStrike">
                          <a:solidFill>
                            <a:srgbClr val="000000"/>
                          </a:solidFill>
                          <a:effectLst/>
                          <a:latin typeface="Helvetica"/>
                          <a:cs typeface="Helvetica"/>
                        </a:rPr>
                        <a:t>-0.29</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0.09</a:t>
                      </a:r>
                    </a:p>
                  </a:txBody>
                  <a:tcPr marL="9351" marR="9351" marT="9351" marB="0" anchor="ctr">
                    <a:lnL>
                      <a:noFill/>
                    </a:lnL>
                    <a:lnR>
                      <a:noFill/>
                    </a:lnR>
                    <a:lnT>
                      <a:noFill/>
                    </a:lnT>
                    <a:lnB>
                      <a:noFill/>
                    </a:lnB>
                  </a:tcPr>
                </a:tc>
                <a:tc>
                  <a:txBody>
                    <a:bodyPr/>
                    <a:lstStyle/>
                    <a:p>
                      <a:pPr algn="ctr" fontAlgn="ctr"/>
                      <a:r>
                        <a:rPr lang="en-US" sz="1000" b="0" i="0" u="none" strike="noStrike" dirty="0">
                          <a:solidFill>
                            <a:srgbClr val="000000"/>
                          </a:solidFill>
                          <a:effectLst/>
                          <a:latin typeface="Helvetica"/>
                          <a:cs typeface="Helvetica"/>
                        </a:rPr>
                        <a:t>-3.1</a:t>
                      </a:r>
                    </a:p>
                  </a:txBody>
                  <a:tcPr marL="9351" marR="9351" marT="9351" marB="0" anchor="ctr">
                    <a:lnL>
                      <a:noFill/>
                    </a:lnL>
                    <a:lnR>
                      <a:noFill/>
                    </a:lnR>
                    <a:lnT>
                      <a:noFill/>
                    </a:lnT>
                    <a:lnB>
                      <a:noFill/>
                    </a:lnB>
                  </a:tcPr>
                </a:tc>
                <a:tc>
                  <a:txBody>
                    <a:bodyPr/>
                    <a:lstStyle/>
                    <a:p>
                      <a:pPr algn="ctr" fontAlgn="ctr"/>
                      <a:r>
                        <a:rPr lang="en-US" sz="1000" b="1" i="0" u="none" strike="noStrike">
                          <a:solidFill>
                            <a:srgbClr val="000000"/>
                          </a:solidFill>
                          <a:effectLst/>
                          <a:latin typeface="Helvetica"/>
                          <a:cs typeface="Helvetica"/>
                        </a:rPr>
                        <a:t>1.92E-03</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0.89</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4"/>
                  </a:ext>
                </a:extLst>
              </a:tr>
              <a:tr h="269803">
                <a:tc>
                  <a:txBody>
                    <a:bodyPr/>
                    <a:lstStyle/>
                    <a:p>
                      <a:pPr algn="ctr" fontAlgn="ctr"/>
                      <a:r>
                        <a:rPr lang="en-US" sz="1000" b="0" i="1" u="none" strike="noStrike">
                          <a:solidFill>
                            <a:srgbClr val="000000"/>
                          </a:solidFill>
                          <a:effectLst/>
                          <a:latin typeface="Helvetica"/>
                          <a:cs typeface="Helvetica"/>
                        </a:rPr>
                        <a:t>RPPH1</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1246.73</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-0.01</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0.07</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-0.18</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8.60E-01</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1</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0.48</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0.06</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7.39</a:t>
                      </a:r>
                    </a:p>
                  </a:txBody>
                  <a:tcPr marL="9351" marR="9351" marT="9351" marB="0" anchor="ctr">
                    <a:lnL>
                      <a:noFill/>
                    </a:lnL>
                    <a:lnR>
                      <a:noFill/>
                    </a:lnR>
                    <a:lnT>
                      <a:noFill/>
                    </a:lnT>
                    <a:lnB>
                      <a:noFill/>
                    </a:lnB>
                  </a:tcPr>
                </a:tc>
                <a:tc>
                  <a:txBody>
                    <a:bodyPr/>
                    <a:lstStyle/>
                    <a:p>
                      <a:pPr algn="ctr" fontAlgn="ctr"/>
                      <a:r>
                        <a:rPr lang="en-US" sz="1000" b="1" i="0" u="none" strike="noStrike" dirty="0">
                          <a:solidFill>
                            <a:srgbClr val="000000"/>
                          </a:solidFill>
                          <a:effectLst/>
                          <a:latin typeface="Helvetica"/>
                          <a:cs typeface="Helvetica"/>
                        </a:rPr>
                        <a:t>1.51E-13</a:t>
                      </a:r>
                    </a:p>
                  </a:txBody>
                  <a:tcPr marL="9351" marR="9351" marT="9351" marB="0" anchor="ctr">
                    <a:lnL>
                      <a:noFill/>
                    </a:lnL>
                    <a:lnR>
                      <a:noFill/>
                    </a:lnR>
                    <a:lnT>
                      <a:noFill/>
                    </a:lnT>
                    <a:lnB>
                      <a:noFill/>
                    </a:lnB>
                  </a:tcPr>
                </a:tc>
                <a:tc>
                  <a:txBody>
                    <a:bodyPr/>
                    <a:lstStyle/>
                    <a:p>
                      <a:pPr algn="ctr" fontAlgn="ctr"/>
                      <a:r>
                        <a:rPr lang="en-US" sz="1000" b="1" i="0" u="none" strike="noStrike" dirty="0">
                          <a:solidFill>
                            <a:srgbClr val="000000"/>
                          </a:solidFill>
                          <a:effectLst/>
                          <a:latin typeface="Helvetica"/>
                          <a:cs typeface="Helvetica"/>
                        </a:rPr>
                        <a:t>3.29E-09</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solidFill>
                      <a:schemeClr val="accent4">
                        <a:lumMod val="20000"/>
                        <a:lumOff val="80000"/>
                      </a:schemeClr>
                    </a:solidFill>
                  </a:tcPr>
                </a:tc>
                <a:extLst>
                  <a:ext uri="{0D108BD9-81ED-4DB2-BD59-A6C34878D82A}">
                    <a16:rowId xmlns:a16="http://schemas.microsoft.com/office/drawing/2014/main" val="10015"/>
                  </a:ext>
                </a:extLst>
              </a:tr>
              <a:tr h="269803">
                <a:tc>
                  <a:txBody>
                    <a:bodyPr/>
                    <a:lstStyle/>
                    <a:p>
                      <a:pPr algn="ctr" fontAlgn="ctr"/>
                      <a:r>
                        <a:rPr lang="en-US" sz="1000" b="0" i="1" u="none" strike="noStrike">
                          <a:solidFill>
                            <a:srgbClr val="000000"/>
                          </a:solidFill>
                          <a:effectLst/>
                          <a:latin typeface="Helvetica"/>
                          <a:cs typeface="Helvetica"/>
                        </a:rPr>
                        <a:t>SCARNA2</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192.55</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-0.01</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0.06</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-0.11</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9.15E-01</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1</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0.35</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0.06</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6.12</a:t>
                      </a:r>
                    </a:p>
                  </a:txBody>
                  <a:tcPr marL="9351" marR="9351" marT="9351" marB="0" anchor="ctr">
                    <a:lnL>
                      <a:noFill/>
                    </a:lnL>
                    <a:lnR>
                      <a:noFill/>
                    </a:lnR>
                    <a:lnT>
                      <a:noFill/>
                    </a:lnT>
                    <a:lnB>
                      <a:noFill/>
                    </a:lnB>
                  </a:tcPr>
                </a:tc>
                <a:tc>
                  <a:txBody>
                    <a:bodyPr/>
                    <a:lstStyle/>
                    <a:p>
                      <a:pPr algn="ctr" fontAlgn="ctr"/>
                      <a:r>
                        <a:rPr lang="en-US" sz="1000" b="1" i="0" u="none" strike="noStrike" dirty="0">
                          <a:solidFill>
                            <a:srgbClr val="000000"/>
                          </a:solidFill>
                          <a:effectLst/>
                          <a:latin typeface="Helvetica"/>
                          <a:cs typeface="Helvetica"/>
                        </a:rPr>
                        <a:t>9.48E-10</a:t>
                      </a:r>
                    </a:p>
                  </a:txBody>
                  <a:tcPr marL="9351" marR="9351" marT="9351" marB="0" anchor="ctr">
                    <a:lnL>
                      <a:noFill/>
                    </a:lnL>
                    <a:lnR>
                      <a:noFill/>
                    </a:lnR>
                    <a:lnT>
                      <a:noFill/>
                    </a:lnT>
                    <a:lnB>
                      <a:noFill/>
                    </a:lnB>
                  </a:tcPr>
                </a:tc>
                <a:tc>
                  <a:txBody>
                    <a:bodyPr/>
                    <a:lstStyle/>
                    <a:p>
                      <a:pPr algn="ctr" fontAlgn="ctr"/>
                      <a:r>
                        <a:rPr lang="en-US" sz="1000" b="1" i="0" u="none" strike="noStrike" dirty="0">
                          <a:solidFill>
                            <a:srgbClr val="000000"/>
                          </a:solidFill>
                          <a:effectLst/>
                          <a:latin typeface="Helvetica"/>
                          <a:cs typeface="Helvetica"/>
                        </a:rPr>
                        <a:t>1.04E-05</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solidFill>
                      <a:schemeClr val="accent4">
                        <a:lumMod val="20000"/>
                        <a:lumOff val="80000"/>
                      </a:schemeClr>
                    </a:solidFill>
                  </a:tcPr>
                </a:tc>
                <a:extLst>
                  <a:ext uri="{0D108BD9-81ED-4DB2-BD59-A6C34878D82A}">
                    <a16:rowId xmlns:a16="http://schemas.microsoft.com/office/drawing/2014/main" val="10016"/>
                  </a:ext>
                </a:extLst>
              </a:tr>
              <a:tr h="269803">
                <a:tc>
                  <a:txBody>
                    <a:bodyPr/>
                    <a:lstStyle/>
                    <a:p>
                      <a:pPr algn="ctr" fontAlgn="ctr"/>
                      <a:r>
                        <a:rPr lang="en-US" sz="1000" b="0" i="1" u="none" strike="noStrike">
                          <a:solidFill>
                            <a:srgbClr val="000000"/>
                          </a:solidFill>
                          <a:effectLst/>
                          <a:latin typeface="Helvetica"/>
                          <a:cs typeface="Helvetica"/>
                        </a:rPr>
                        <a:t>CDR1</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2177.67</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0.02</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0.08</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0.23</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8.20E-01</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1</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0.48</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0.08</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5.88</a:t>
                      </a:r>
                    </a:p>
                  </a:txBody>
                  <a:tcPr marL="9351" marR="9351" marT="9351" marB="0" anchor="ctr">
                    <a:lnL>
                      <a:noFill/>
                    </a:lnL>
                    <a:lnR>
                      <a:noFill/>
                    </a:lnR>
                    <a:lnT>
                      <a:noFill/>
                    </a:lnT>
                    <a:lnB>
                      <a:noFill/>
                    </a:lnB>
                  </a:tcPr>
                </a:tc>
                <a:tc>
                  <a:txBody>
                    <a:bodyPr/>
                    <a:lstStyle/>
                    <a:p>
                      <a:pPr algn="ctr" fontAlgn="ctr"/>
                      <a:r>
                        <a:rPr lang="en-US" sz="1000" b="1" i="0" u="none" strike="noStrike" dirty="0">
                          <a:solidFill>
                            <a:srgbClr val="000000"/>
                          </a:solidFill>
                          <a:effectLst/>
                          <a:latin typeface="Helvetica"/>
                          <a:cs typeface="Helvetica"/>
                        </a:rPr>
                        <a:t>4.08E-09</a:t>
                      </a:r>
                    </a:p>
                  </a:txBody>
                  <a:tcPr marL="9351" marR="9351" marT="9351" marB="0" anchor="ctr">
                    <a:lnL>
                      <a:noFill/>
                    </a:lnL>
                    <a:lnR>
                      <a:noFill/>
                    </a:lnR>
                    <a:lnT>
                      <a:noFill/>
                    </a:lnT>
                    <a:lnB>
                      <a:noFill/>
                    </a:lnB>
                  </a:tcPr>
                </a:tc>
                <a:tc>
                  <a:txBody>
                    <a:bodyPr/>
                    <a:lstStyle/>
                    <a:p>
                      <a:pPr algn="ctr" fontAlgn="ctr"/>
                      <a:r>
                        <a:rPr lang="en-US" sz="1000" b="1" i="0" u="none" strike="noStrike" dirty="0">
                          <a:solidFill>
                            <a:srgbClr val="000000"/>
                          </a:solidFill>
                          <a:effectLst/>
                          <a:latin typeface="Helvetica"/>
                          <a:cs typeface="Helvetica"/>
                        </a:rPr>
                        <a:t>2.97E-05</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solidFill>
                      <a:schemeClr val="accent4">
                        <a:lumMod val="20000"/>
                        <a:lumOff val="80000"/>
                      </a:schemeClr>
                    </a:solidFill>
                  </a:tcPr>
                </a:tc>
                <a:extLst>
                  <a:ext uri="{0D108BD9-81ED-4DB2-BD59-A6C34878D82A}">
                    <a16:rowId xmlns:a16="http://schemas.microsoft.com/office/drawing/2014/main" val="10017"/>
                  </a:ext>
                </a:extLst>
              </a:tr>
              <a:tr h="269803">
                <a:tc>
                  <a:txBody>
                    <a:bodyPr/>
                    <a:lstStyle/>
                    <a:p>
                      <a:pPr algn="ctr" fontAlgn="ctr"/>
                      <a:r>
                        <a:rPr lang="en-US" sz="1000" b="0" i="1" u="none" strike="noStrike">
                          <a:solidFill>
                            <a:srgbClr val="000000"/>
                          </a:solidFill>
                          <a:effectLst/>
                          <a:latin typeface="Helvetica"/>
                          <a:cs typeface="Helvetica"/>
                        </a:rPr>
                        <a:t>PAR5</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333.34</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0.08</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0.09</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0.89</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3.73E-01</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1</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0.47</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0.09</a:t>
                      </a:r>
                    </a:p>
                  </a:txBody>
                  <a:tcPr marL="9351" marR="9351" marT="9351" marB="0" anchor="ctr">
                    <a:lnL>
                      <a:noFill/>
                    </a:lnL>
                    <a:lnR>
                      <a:noFill/>
                    </a:lnR>
                    <a:lnT>
                      <a:noFill/>
                    </a:lnT>
                    <a:lnB>
                      <a:noFill/>
                    </a:lnB>
                  </a:tcPr>
                </a:tc>
                <a:tc>
                  <a:txBody>
                    <a:bodyPr/>
                    <a:lstStyle/>
                    <a:p>
                      <a:pPr algn="ctr" fontAlgn="ctr"/>
                      <a:r>
                        <a:rPr lang="en-US" sz="1000" b="0" i="0" u="none" strike="noStrike" dirty="0">
                          <a:solidFill>
                            <a:srgbClr val="000000"/>
                          </a:solidFill>
                          <a:effectLst/>
                          <a:latin typeface="Helvetica"/>
                          <a:cs typeface="Helvetica"/>
                        </a:rPr>
                        <a:t>5.42</a:t>
                      </a:r>
                    </a:p>
                  </a:txBody>
                  <a:tcPr marL="9351" marR="9351" marT="9351" marB="0" anchor="ctr">
                    <a:lnL>
                      <a:noFill/>
                    </a:lnL>
                    <a:lnR>
                      <a:noFill/>
                    </a:lnR>
                    <a:lnT>
                      <a:noFill/>
                    </a:lnT>
                    <a:lnB>
                      <a:noFill/>
                    </a:lnB>
                  </a:tcPr>
                </a:tc>
                <a:tc>
                  <a:txBody>
                    <a:bodyPr/>
                    <a:lstStyle/>
                    <a:p>
                      <a:pPr algn="ctr" fontAlgn="ctr"/>
                      <a:r>
                        <a:rPr lang="en-US" sz="1000" b="1" i="0" u="none" strike="noStrike" dirty="0">
                          <a:solidFill>
                            <a:srgbClr val="000000"/>
                          </a:solidFill>
                          <a:effectLst/>
                          <a:latin typeface="Helvetica"/>
                          <a:cs typeface="Helvetica"/>
                        </a:rPr>
                        <a:t>5.82E-08</a:t>
                      </a:r>
                    </a:p>
                  </a:txBody>
                  <a:tcPr marL="9351" marR="9351" marT="9351" marB="0" anchor="ctr">
                    <a:lnL>
                      <a:noFill/>
                    </a:lnL>
                    <a:lnR>
                      <a:noFill/>
                    </a:lnR>
                    <a:lnT>
                      <a:noFill/>
                    </a:lnT>
                    <a:lnB>
                      <a:noFill/>
                    </a:lnB>
                  </a:tcPr>
                </a:tc>
                <a:tc>
                  <a:txBody>
                    <a:bodyPr/>
                    <a:lstStyle/>
                    <a:p>
                      <a:pPr algn="ctr" fontAlgn="ctr"/>
                      <a:r>
                        <a:rPr lang="en-US" sz="1000" b="1" i="0" u="none" strike="noStrike" dirty="0">
                          <a:solidFill>
                            <a:srgbClr val="000000"/>
                          </a:solidFill>
                          <a:effectLst/>
                          <a:latin typeface="Helvetica"/>
                          <a:cs typeface="Helvetica"/>
                        </a:rPr>
                        <a:t>3.18E-04</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solidFill>
                      <a:schemeClr val="accent4">
                        <a:lumMod val="20000"/>
                        <a:lumOff val="80000"/>
                      </a:schemeClr>
                    </a:solidFill>
                  </a:tcPr>
                </a:tc>
                <a:extLst>
                  <a:ext uri="{0D108BD9-81ED-4DB2-BD59-A6C34878D82A}">
                    <a16:rowId xmlns:a16="http://schemas.microsoft.com/office/drawing/2014/main" val="10018"/>
                  </a:ext>
                </a:extLst>
              </a:tr>
              <a:tr h="269803">
                <a:tc>
                  <a:txBody>
                    <a:bodyPr/>
                    <a:lstStyle/>
                    <a:p>
                      <a:pPr algn="ctr" fontAlgn="ctr"/>
                      <a:r>
                        <a:rPr lang="en-US" sz="1000" b="0" i="1" u="none" strike="noStrike">
                          <a:solidFill>
                            <a:srgbClr val="000000"/>
                          </a:solidFill>
                          <a:effectLst/>
                          <a:latin typeface="Helvetica"/>
                          <a:cs typeface="Helvetica"/>
                        </a:rPr>
                        <a:t>RMRP</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604.09</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-0.01</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0.05</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-0.28</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7.81E-01</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1</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0.23</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0.05</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5.12</a:t>
                      </a:r>
                    </a:p>
                  </a:txBody>
                  <a:tcPr marL="9351" marR="9351" marT="9351" marB="0" anchor="ctr">
                    <a:lnL>
                      <a:noFill/>
                    </a:lnL>
                    <a:lnR>
                      <a:noFill/>
                    </a:lnR>
                    <a:lnT>
                      <a:noFill/>
                    </a:lnT>
                    <a:lnB>
                      <a:noFill/>
                    </a:lnB>
                  </a:tcPr>
                </a:tc>
                <a:tc>
                  <a:txBody>
                    <a:bodyPr/>
                    <a:lstStyle/>
                    <a:p>
                      <a:pPr algn="ctr" fontAlgn="ctr"/>
                      <a:r>
                        <a:rPr lang="en-US" sz="1000" b="1" i="0" u="none" strike="noStrike" dirty="0">
                          <a:solidFill>
                            <a:srgbClr val="000000"/>
                          </a:solidFill>
                          <a:effectLst/>
                          <a:latin typeface="Helvetica"/>
                          <a:cs typeface="Helvetica"/>
                        </a:rPr>
                        <a:t>2.98E-07</a:t>
                      </a:r>
                    </a:p>
                  </a:txBody>
                  <a:tcPr marL="9351" marR="9351" marT="9351" marB="0" anchor="ctr">
                    <a:lnL>
                      <a:noFill/>
                    </a:lnL>
                    <a:lnR>
                      <a:noFill/>
                    </a:lnR>
                    <a:lnT>
                      <a:noFill/>
                    </a:lnT>
                    <a:lnB>
                      <a:noFill/>
                    </a:lnB>
                  </a:tcPr>
                </a:tc>
                <a:tc>
                  <a:txBody>
                    <a:bodyPr/>
                    <a:lstStyle/>
                    <a:p>
                      <a:pPr algn="ctr" fontAlgn="ctr"/>
                      <a:r>
                        <a:rPr lang="en-US" sz="1000" b="1" i="0" u="none" strike="noStrike" dirty="0">
                          <a:solidFill>
                            <a:srgbClr val="000000"/>
                          </a:solidFill>
                          <a:effectLst/>
                          <a:latin typeface="Helvetica"/>
                          <a:cs typeface="Helvetica"/>
                        </a:rPr>
                        <a:t>1.30E-03</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solidFill>
                      <a:schemeClr val="accent4">
                        <a:lumMod val="20000"/>
                        <a:lumOff val="80000"/>
                      </a:schemeClr>
                    </a:solidFill>
                  </a:tcPr>
                </a:tc>
                <a:extLst>
                  <a:ext uri="{0D108BD9-81ED-4DB2-BD59-A6C34878D82A}">
                    <a16:rowId xmlns:a16="http://schemas.microsoft.com/office/drawing/2014/main" val="10019"/>
                  </a:ext>
                </a:extLst>
              </a:tr>
              <a:tr h="269803">
                <a:tc>
                  <a:txBody>
                    <a:bodyPr/>
                    <a:lstStyle/>
                    <a:p>
                      <a:pPr algn="ctr" fontAlgn="ctr"/>
                      <a:r>
                        <a:rPr lang="en-US" sz="1000" b="0" i="1" u="none" strike="noStrike">
                          <a:solidFill>
                            <a:srgbClr val="000000"/>
                          </a:solidFill>
                          <a:effectLst/>
                          <a:latin typeface="Helvetica"/>
                          <a:cs typeface="Helvetica"/>
                        </a:rPr>
                        <a:t>MTRNR2L6</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9.75</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0.06</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0.07</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0.93</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3.52E-01</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NA</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000" b="0" i="0" u="none" strike="noStrike">
                          <a:solidFill>
                            <a:srgbClr val="000000"/>
                          </a:solidFill>
                          <a:effectLst/>
                          <a:latin typeface="Helvetica"/>
                          <a:cs typeface="Helvetica"/>
                        </a:rPr>
                        <a:t>0.3</a:t>
                      </a:r>
                    </a:p>
                  </a:txBody>
                  <a:tcPr marL="9351" marR="9351" marT="935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0.06</a:t>
                      </a:r>
                    </a:p>
                  </a:txBody>
                  <a:tcPr marL="9351" marR="9351" marT="9351" marB="0" anchor="ctr">
                    <a:lnL>
                      <a:noFill/>
                    </a:lnL>
                    <a:lnR>
                      <a:noFill/>
                    </a:lnR>
                    <a:lnT>
                      <a:noFill/>
                    </a:lnT>
                    <a:lnB>
                      <a:noFill/>
                    </a:lnB>
                  </a:tcPr>
                </a:tc>
                <a:tc>
                  <a:txBody>
                    <a:bodyPr/>
                    <a:lstStyle/>
                    <a:p>
                      <a:pPr algn="ctr" fontAlgn="ctr"/>
                      <a:r>
                        <a:rPr lang="en-US" sz="1000" b="0" i="0" u="none" strike="noStrike">
                          <a:solidFill>
                            <a:srgbClr val="000000"/>
                          </a:solidFill>
                          <a:effectLst/>
                          <a:latin typeface="Helvetica"/>
                          <a:cs typeface="Helvetica"/>
                        </a:rPr>
                        <a:t>4.72</a:t>
                      </a:r>
                    </a:p>
                  </a:txBody>
                  <a:tcPr marL="9351" marR="9351" marT="9351" marB="0" anchor="ctr">
                    <a:lnL>
                      <a:noFill/>
                    </a:lnL>
                    <a:lnR>
                      <a:noFill/>
                    </a:lnR>
                    <a:lnT>
                      <a:noFill/>
                    </a:lnT>
                    <a:lnB>
                      <a:noFill/>
                    </a:lnB>
                  </a:tcPr>
                </a:tc>
                <a:tc>
                  <a:txBody>
                    <a:bodyPr/>
                    <a:lstStyle/>
                    <a:p>
                      <a:pPr algn="ctr" fontAlgn="ctr"/>
                      <a:r>
                        <a:rPr lang="en-US" sz="1000" b="1" i="0" u="none" strike="noStrike" dirty="0">
                          <a:solidFill>
                            <a:srgbClr val="000000"/>
                          </a:solidFill>
                          <a:effectLst/>
                          <a:latin typeface="Helvetica"/>
                          <a:cs typeface="Helvetica"/>
                        </a:rPr>
                        <a:t>2.37E-06</a:t>
                      </a:r>
                    </a:p>
                  </a:txBody>
                  <a:tcPr marL="9351" marR="9351" marT="9351" marB="0" anchor="ctr">
                    <a:lnL>
                      <a:noFill/>
                    </a:lnL>
                    <a:lnR>
                      <a:noFill/>
                    </a:lnR>
                    <a:lnT>
                      <a:noFill/>
                    </a:lnT>
                    <a:lnB>
                      <a:noFill/>
                    </a:lnB>
                  </a:tcPr>
                </a:tc>
                <a:tc>
                  <a:txBody>
                    <a:bodyPr/>
                    <a:lstStyle/>
                    <a:p>
                      <a:pPr algn="ctr" fontAlgn="ctr"/>
                      <a:r>
                        <a:rPr lang="en-US" sz="1000" b="1" i="0" u="none" strike="noStrike" dirty="0">
                          <a:solidFill>
                            <a:srgbClr val="000000"/>
                          </a:solidFill>
                          <a:effectLst/>
                          <a:latin typeface="Helvetica"/>
                          <a:cs typeface="Helvetica"/>
                        </a:rPr>
                        <a:t>8.63E-03</a:t>
                      </a:r>
                    </a:p>
                  </a:txBody>
                  <a:tcPr marL="9351" marR="9351" marT="9351" marB="0" anchor="ctr">
                    <a:lnL>
                      <a:noFill/>
                    </a:lnL>
                    <a:lnR w="6350" cap="flat" cmpd="sng" algn="ctr">
                      <a:solidFill>
                        <a:srgbClr val="000000"/>
                      </a:solidFill>
                      <a:prstDash val="solid"/>
                      <a:round/>
                      <a:headEnd type="none" w="med" len="med"/>
                      <a:tailEnd type="none" w="med" len="med"/>
                    </a:lnR>
                    <a:lnT>
                      <a:noFill/>
                    </a:lnT>
                    <a:lnB>
                      <a:noFill/>
                    </a:lnB>
                    <a:solidFill>
                      <a:schemeClr val="accent4">
                        <a:lumMod val="20000"/>
                        <a:lumOff val="80000"/>
                      </a:schemeClr>
                    </a:solidFill>
                  </a:tcPr>
                </a:tc>
                <a:extLst>
                  <a:ext uri="{0D108BD9-81ED-4DB2-BD59-A6C34878D82A}">
                    <a16:rowId xmlns:a16="http://schemas.microsoft.com/office/drawing/2014/main" val="10020"/>
                  </a:ext>
                </a:extLst>
              </a:tr>
              <a:tr h="269803">
                <a:tc>
                  <a:txBody>
                    <a:bodyPr/>
                    <a:lstStyle/>
                    <a:p>
                      <a:pPr algn="ctr" fontAlgn="ctr"/>
                      <a:r>
                        <a:rPr lang="en-US" sz="1000" b="0" i="1" u="none" strike="noStrike">
                          <a:solidFill>
                            <a:srgbClr val="000000"/>
                          </a:solidFill>
                          <a:effectLst/>
                          <a:latin typeface="Helvetica"/>
                          <a:cs typeface="Helvetica"/>
                        </a:rPr>
                        <a:t>MUC16</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Helvetica"/>
                          <a:cs typeface="Helvetica"/>
                        </a:rPr>
                        <a:t>10.41</a:t>
                      </a:r>
                    </a:p>
                  </a:txBody>
                  <a:tcPr marL="9351" marR="9351" marT="93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Helvetica"/>
                          <a:cs typeface="Helvetica"/>
                        </a:rPr>
                        <a:t>0</a:t>
                      </a:r>
                    </a:p>
                  </a:txBody>
                  <a:tcPr marL="9351" marR="9351" marT="935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Helvetica"/>
                          <a:cs typeface="Helvetica"/>
                        </a:rPr>
                        <a:t>0.04</a:t>
                      </a:r>
                    </a:p>
                  </a:txBody>
                  <a:tcPr marL="9351" marR="9351" marT="9351"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Helvetica"/>
                          <a:cs typeface="Helvetica"/>
                        </a:rPr>
                        <a:t>-0.1</a:t>
                      </a:r>
                    </a:p>
                  </a:txBody>
                  <a:tcPr marL="9351" marR="9351" marT="9351"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Helvetica"/>
                          <a:cs typeface="Helvetica"/>
                        </a:rPr>
                        <a:t>9.24E-01</a:t>
                      </a:r>
                    </a:p>
                  </a:txBody>
                  <a:tcPr marL="9351" marR="9351" marT="9351"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Helvetica"/>
                          <a:cs typeface="Helvetica"/>
                        </a:rPr>
                        <a:t>NA</a:t>
                      </a:r>
                    </a:p>
                  </a:txBody>
                  <a:tcPr marL="9351" marR="9351" marT="935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Helvetica"/>
                          <a:cs typeface="Helvetica"/>
                        </a:rPr>
                        <a:t>0.17</a:t>
                      </a:r>
                    </a:p>
                  </a:txBody>
                  <a:tcPr marL="9351" marR="9351" marT="935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Helvetica"/>
                          <a:cs typeface="Helvetica"/>
                        </a:rPr>
                        <a:t>0.04</a:t>
                      </a:r>
                    </a:p>
                  </a:txBody>
                  <a:tcPr marL="9351" marR="9351" marT="9351"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Helvetica"/>
                          <a:cs typeface="Helvetica"/>
                        </a:rPr>
                        <a:t>4.18</a:t>
                      </a:r>
                    </a:p>
                  </a:txBody>
                  <a:tcPr marL="9351" marR="9351" marT="9351"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Helvetica"/>
                          <a:cs typeface="Helvetica"/>
                        </a:rPr>
                        <a:t>2.96E-05</a:t>
                      </a:r>
                    </a:p>
                  </a:txBody>
                  <a:tcPr marL="9351" marR="9351" marT="9351"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Helvetica"/>
                          <a:cs typeface="Helvetica"/>
                        </a:rPr>
                        <a:t>9.24E-02</a:t>
                      </a:r>
                    </a:p>
                  </a:txBody>
                  <a:tcPr marL="9351" marR="9351" marT="935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21"/>
                  </a:ext>
                </a:extLst>
              </a:tr>
            </a:tbl>
          </a:graphicData>
        </a:graphic>
      </p:graphicFrame>
      <p:sp>
        <p:nvSpPr>
          <p:cNvPr id="2" name="TextBox 1"/>
          <p:cNvSpPr txBox="1"/>
          <p:nvPr/>
        </p:nvSpPr>
        <p:spPr>
          <a:xfrm>
            <a:off x="2541350" y="214193"/>
            <a:ext cx="7109300" cy="369332"/>
          </a:xfrm>
          <a:prstGeom prst="rect">
            <a:avLst/>
          </a:prstGeom>
          <a:noFill/>
        </p:spPr>
        <p:txBody>
          <a:bodyPr wrap="none" rtlCol="0">
            <a:spAutoFit/>
          </a:bodyPr>
          <a:lstStyle/>
          <a:p>
            <a:r>
              <a:rPr lang="en-US" dirty="0">
                <a:solidFill>
                  <a:srgbClr val="000000"/>
                </a:solidFill>
                <a:latin typeface="Helvetica"/>
              </a:rPr>
              <a:t>Genes differentially expressed in the hippocampus in SCZ and BPD</a:t>
            </a:r>
            <a:endParaRPr lang="en-US" dirty="0"/>
          </a:p>
        </p:txBody>
      </p:sp>
    </p:spTree>
    <p:extLst>
      <p:ext uri="{BB962C8B-B14F-4D97-AF65-F5344CB8AC3E}">
        <p14:creationId xmlns:p14="http://schemas.microsoft.com/office/powerpoint/2010/main" val="82896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520936"/>
          </a:xfrm>
        </p:spPr>
        <p:txBody>
          <a:bodyPr>
            <a:normAutofit fontScale="90000"/>
          </a:bodyPr>
          <a:lstStyle/>
          <a:p>
            <a:r>
              <a:rPr lang="en-US" dirty="0"/>
              <a:t>Methods Overview</a:t>
            </a:r>
          </a:p>
        </p:txBody>
      </p:sp>
      <p:sp>
        <p:nvSpPr>
          <p:cNvPr id="3" name="Content Placeholder 2"/>
          <p:cNvSpPr>
            <a:spLocks noGrp="1"/>
          </p:cNvSpPr>
          <p:nvPr>
            <p:ph idx="1"/>
          </p:nvPr>
        </p:nvSpPr>
        <p:spPr>
          <a:xfrm>
            <a:off x="1981200" y="1180446"/>
            <a:ext cx="8229600" cy="5230024"/>
          </a:xfrm>
        </p:spPr>
        <p:txBody>
          <a:bodyPr>
            <a:normAutofit/>
          </a:bodyPr>
          <a:lstStyle/>
          <a:p>
            <a:pPr>
              <a:lnSpc>
                <a:spcPct val="140000"/>
              </a:lnSpc>
              <a:spcAft>
                <a:spcPts val="600"/>
              </a:spcAft>
            </a:pPr>
            <a:r>
              <a:rPr lang="en-US" dirty="0"/>
              <a:t>Sequence RNA from large number of brains</a:t>
            </a:r>
          </a:p>
          <a:p>
            <a:pPr lvl="1">
              <a:lnSpc>
                <a:spcPct val="140000"/>
              </a:lnSpc>
              <a:spcAft>
                <a:spcPts val="600"/>
              </a:spcAft>
            </a:pPr>
            <a:r>
              <a:rPr lang="en-US" sz="2300" dirty="0"/>
              <a:t>Hippocampus or orbitofrontal cortex</a:t>
            </a:r>
          </a:p>
          <a:p>
            <a:pPr lvl="1">
              <a:lnSpc>
                <a:spcPct val="140000"/>
              </a:lnSpc>
              <a:spcAft>
                <a:spcPts val="600"/>
              </a:spcAft>
            </a:pPr>
            <a:r>
              <a:rPr lang="en-US" sz="2300" dirty="0"/>
              <a:t>SCZ, BPD, or MDD and matched controls</a:t>
            </a:r>
          </a:p>
          <a:p>
            <a:pPr>
              <a:lnSpc>
                <a:spcPct val="140000"/>
              </a:lnSpc>
              <a:spcAft>
                <a:spcPts val="600"/>
              </a:spcAft>
            </a:pPr>
            <a:r>
              <a:rPr lang="en-US" dirty="0"/>
              <a:t>Align sequencing reads to genome</a:t>
            </a:r>
          </a:p>
          <a:p>
            <a:pPr>
              <a:lnSpc>
                <a:spcPct val="140000"/>
              </a:lnSpc>
              <a:spcAft>
                <a:spcPts val="600"/>
              </a:spcAft>
            </a:pPr>
            <a:r>
              <a:rPr lang="en-US" dirty="0"/>
              <a:t>Count reads aligning to each gene</a:t>
            </a:r>
          </a:p>
          <a:p>
            <a:pPr>
              <a:lnSpc>
                <a:spcPct val="140000"/>
              </a:lnSpc>
              <a:spcAft>
                <a:spcPts val="600"/>
              </a:spcAft>
            </a:pPr>
            <a:r>
              <a:rPr lang="en-US" dirty="0"/>
              <a:t>In each brain region, identify genes differentially expressed in each diagnostic group relative to control</a:t>
            </a:r>
          </a:p>
          <a:p>
            <a:pPr marL="0" indent="0">
              <a:lnSpc>
                <a:spcPct val="140000"/>
              </a:lnSpc>
              <a:buNone/>
            </a:pPr>
            <a:endParaRPr lang="en-US" dirty="0"/>
          </a:p>
        </p:txBody>
      </p:sp>
    </p:spTree>
    <p:extLst>
      <p:ext uri="{BB962C8B-B14F-4D97-AF65-F5344CB8AC3E}">
        <p14:creationId xmlns:p14="http://schemas.microsoft.com/office/powerpoint/2010/main" val="1207092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642516" y="813115"/>
          <a:ext cx="8937141" cy="3735498"/>
        </p:xfrm>
        <a:graphic>
          <a:graphicData uri="http://schemas.openxmlformats.org/drawingml/2006/table">
            <a:tbl>
              <a:tblPr/>
              <a:tblGrid>
                <a:gridCol w="613409">
                  <a:extLst>
                    <a:ext uri="{9D8B030D-6E8A-4147-A177-3AD203B41FA5}">
                      <a16:colId xmlns:a16="http://schemas.microsoft.com/office/drawing/2014/main" val="20000"/>
                    </a:ext>
                  </a:extLst>
                </a:gridCol>
                <a:gridCol w="341646">
                  <a:extLst>
                    <a:ext uri="{9D8B030D-6E8A-4147-A177-3AD203B41FA5}">
                      <a16:colId xmlns:a16="http://schemas.microsoft.com/office/drawing/2014/main" val="20001"/>
                    </a:ext>
                  </a:extLst>
                </a:gridCol>
                <a:gridCol w="326116">
                  <a:extLst>
                    <a:ext uri="{9D8B030D-6E8A-4147-A177-3AD203B41FA5}">
                      <a16:colId xmlns:a16="http://schemas.microsoft.com/office/drawing/2014/main" val="20002"/>
                    </a:ext>
                  </a:extLst>
                </a:gridCol>
                <a:gridCol w="279528">
                  <a:extLst>
                    <a:ext uri="{9D8B030D-6E8A-4147-A177-3AD203B41FA5}">
                      <a16:colId xmlns:a16="http://schemas.microsoft.com/office/drawing/2014/main" val="20003"/>
                    </a:ext>
                  </a:extLst>
                </a:gridCol>
                <a:gridCol w="240705">
                  <a:extLst>
                    <a:ext uri="{9D8B030D-6E8A-4147-A177-3AD203B41FA5}">
                      <a16:colId xmlns:a16="http://schemas.microsoft.com/office/drawing/2014/main" val="20004"/>
                    </a:ext>
                  </a:extLst>
                </a:gridCol>
                <a:gridCol w="372705">
                  <a:extLst>
                    <a:ext uri="{9D8B030D-6E8A-4147-A177-3AD203B41FA5}">
                      <a16:colId xmlns:a16="http://schemas.microsoft.com/office/drawing/2014/main" val="20005"/>
                    </a:ext>
                  </a:extLst>
                </a:gridCol>
                <a:gridCol w="372705">
                  <a:extLst>
                    <a:ext uri="{9D8B030D-6E8A-4147-A177-3AD203B41FA5}">
                      <a16:colId xmlns:a16="http://schemas.microsoft.com/office/drawing/2014/main" val="20006"/>
                    </a:ext>
                  </a:extLst>
                </a:gridCol>
                <a:gridCol w="326116">
                  <a:extLst>
                    <a:ext uri="{9D8B030D-6E8A-4147-A177-3AD203B41FA5}">
                      <a16:colId xmlns:a16="http://schemas.microsoft.com/office/drawing/2014/main" val="20007"/>
                    </a:ext>
                  </a:extLst>
                </a:gridCol>
                <a:gridCol w="279528">
                  <a:extLst>
                    <a:ext uri="{9D8B030D-6E8A-4147-A177-3AD203B41FA5}">
                      <a16:colId xmlns:a16="http://schemas.microsoft.com/office/drawing/2014/main" val="20008"/>
                    </a:ext>
                  </a:extLst>
                </a:gridCol>
                <a:gridCol w="240705">
                  <a:extLst>
                    <a:ext uri="{9D8B030D-6E8A-4147-A177-3AD203B41FA5}">
                      <a16:colId xmlns:a16="http://schemas.microsoft.com/office/drawing/2014/main" val="20009"/>
                    </a:ext>
                  </a:extLst>
                </a:gridCol>
                <a:gridCol w="372705">
                  <a:extLst>
                    <a:ext uri="{9D8B030D-6E8A-4147-A177-3AD203B41FA5}">
                      <a16:colId xmlns:a16="http://schemas.microsoft.com/office/drawing/2014/main" val="20010"/>
                    </a:ext>
                  </a:extLst>
                </a:gridCol>
                <a:gridCol w="372705">
                  <a:extLst>
                    <a:ext uri="{9D8B030D-6E8A-4147-A177-3AD203B41FA5}">
                      <a16:colId xmlns:a16="http://schemas.microsoft.com/office/drawing/2014/main" val="20011"/>
                    </a:ext>
                  </a:extLst>
                </a:gridCol>
                <a:gridCol w="372705">
                  <a:extLst>
                    <a:ext uri="{9D8B030D-6E8A-4147-A177-3AD203B41FA5}">
                      <a16:colId xmlns:a16="http://schemas.microsoft.com/office/drawing/2014/main" val="20012"/>
                    </a:ext>
                  </a:extLst>
                </a:gridCol>
                <a:gridCol w="326116">
                  <a:extLst>
                    <a:ext uri="{9D8B030D-6E8A-4147-A177-3AD203B41FA5}">
                      <a16:colId xmlns:a16="http://schemas.microsoft.com/office/drawing/2014/main" val="20013"/>
                    </a:ext>
                  </a:extLst>
                </a:gridCol>
                <a:gridCol w="279528">
                  <a:extLst>
                    <a:ext uri="{9D8B030D-6E8A-4147-A177-3AD203B41FA5}">
                      <a16:colId xmlns:a16="http://schemas.microsoft.com/office/drawing/2014/main" val="20014"/>
                    </a:ext>
                  </a:extLst>
                </a:gridCol>
                <a:gridCol w="240705">
                  <a:extLst>
                    <a:ext uri="{9D8B030D-6E8A-4147-A177-3AD203B41FA5}">
                      <a16:colId xmlns:a16="http://schemas.microsoft.com/office/drawing/2014/main" val="20015"/>
                    </a:ext>
                  </a:extLst>
                </a:gridCol>
                <a:gridCol w="380468">
                  <a:extLst>
                    <a:ext uri="{9D8B030D-6E8A-4147-A177-3AD203B41FA5}">
                      <a16:colId xmlns:a16="http://schemas.microsoft.com/office/drawing/2014/main" val="20016"/>
                    </a:ext>
                  </a:extLst>
                </a:gridCol>
                <a:gridCol w="248470">
                  <a:extLst>
                    <a:ext uri="{9D8B030D-6E8A-4147-A177-3AD203B41FA5}">
                      <a16:colId xmlns:a16="http://schemas.microsoft.com/office/drawing/2014/main" val="20017"/>
                    </a:ext>
                  </a:extLst>
                </a:gridCol>
                <a:gridCol w="326116">
                  <a:extLst>
                    <a:ext uri="{9D8B030D-6E8A-4147-A177-3AD203B41FA5}">
                      <a16:colId xmlns:a16="http://schemas.microsoft.com/office/drawing/2014/main" val="20018"/>
                    </a:ext>
                  </a:extLst>
                </a:gridCol>
                <a:gridCol w="279528">
                  <a:extLst>
                    <a:ext uri="{9D8B030D-6E8A-4147-A177-3AD203B41FA5}">
                      <a16:colId xmlns:a16="http://schemas.microsoft.com/office/drawing/2014/main" val="20019"/>
                    </a:ext>
                  </a:extLst>
                </a:gridCol>
                <a:gridCol w="240705">
                  <a:extLst>
                    <a:ext uri="{9D8B030D-6E8A-4147-A177-3AD203B41FA5}">
                      <a16:colId xmlns:a16="http://schemas.microsoft.com/office/drawing/2014/main" val="20020"/>
                    </a:ext>
                  </a:extLst>
                </a:gridCol>
                <a:gridCol w="380469">
                  <a:extLst>
                    <a:ext uri="{9D8B030D-6E8A-4147-A177-3AD203B41FA5}">
                      <a16:colId xmlns:a16="http://schemas.microsoft.com/office/drawing/2014/main" val="20021"/>
                    </a:ext>
                  </a:extLst>
                </a:gridCol>
                <a:gridCol w="248470">
                  <a:extLst>
                    <a:ext uri="{9D8B030D-6E8A-4147-A177-3AD203B41FA5}">
                      <a16:colId xmlns:a16="http://schemas.microsoft.com/office/drawing/2014/main" val="20022"/>
                    </a:ext>
                  </a:extLst>
                </a:gridCol>
                <a:gridCol w="326116">
                  <a:extLst>
                    <a:ext uri="{9D8B030D-6E8A-4147-A177-3AD203B41FA5}">
                      <a16:colId xmlns:a16="http://schemas.microsoft.com/office/drawing/2014/main" val="20023"/>
                    </a:ext>
                  </a:extLst>
                </a:gridCol>
                <a:gridCol w="279528">
                  <a:extLst>
                    <a:ext uri="{9D8B030D-6E8A-4147-A177-3AD203B41FA5}">
                      <a16:colId xmlns:a16="http://schemas.microsoft.com/office/drawing/2014/main" val="20024"/>
                    </a:ext>
                  </a:extLst>
                </a:gridCol>
                <a:gridCol w="240705">
                  <a:extLst>
                    <a:ext uri="{9D8B030D-6E8A-4147-A177-3AD203B41FA5}">
                      <a16:colId xmlns:a16="http://schemas.microsoft.com/office/drawing/2014/main" val="20025"/>
                    </a:ext>
                  </a:extLst>
                </a:gridCol>
                <a:gridCol w="380469">
                  <a:extLst>
                    <a:ext uri="{9D8B030D-6E8A-4147-A177-3AD203B41FA5}">
                      <a16:colId xmlns:a16="http://schemas.microsoft.com/office/drawing/2014/main" val="20026"/>
                    </a:ext>
                  </a:extLst>
                </a:gridCol>
                <a:gridCol w="248470">
                  <a:extLst>
                    <a:ext uri="{9D8B030D-6E8A-4147-A177-3AD203B41FA5}">
                      <a16:colId xmlns:a16="http://schemas.microsoft.com/office/drawing/2014/main" val="20027"/>
                    </a:ext>
                  </a:extLst>
                </a:gridCol>
              </a:tblGrid>
              <a:tr h="169078">
                <a:tc gridSpan="12">
                  <a:txBody>
                    <a:bodyPr/>
                    <a:lstStyle/>
                    <a:p>
                      <a:pPr algn="l" fontAlgn="ctr"/>
                      <a:r>
                        <a:rPr lang="en-US" sz="700" b="0" i="0" u="none" strike="noStrike">
                          <a:solidFill>
                            <a:srgbClr val="000000"/>
                          </a:solidFill>
                          <a:effectLst/>
                          <a:latin typeface="Calibri"/>
                        </a:rPr>
                        <a:t>Table S3: Genes differentially expressed in the hippocampus.</a:t>
                      </a:r>
                    </a:p>
                  </a:txBody>
                  <a:tcPr marL="7150" marR="7150" marT="7150"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9302">
                <a:tc>
                  <a:txBody>
                    <a:bodyPr/>
                    <a:lstStyle/>
                    <a:p>
                      <a:pPr algn="ctr" fontAlgn="ctr"/>
                      <a:endParaRPr lang="en-US" sz="600" b="0" i="0" u="none" strike="noStrike">
                        <a:solidFill>
                          <a:srgbClr val="000000"/>
                        </a:solidFill>
                        <a:effectLst/>
                        <a:latin typeface="Helvetica"/>
                      </a:endParaRP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gridSpan="11">
                  <a:txBody>
                    <a:bodyPr/>
                    <a:lstStyle/>
                    <a:p>
                      <a:pPr algn="ctr" fontAlgn="ctr"/>
                      <a:r>
                        <a:rPr lang="en-US" sz="600" b="0" i="0" u="none" strike="noStrike">
                          <a:solidFill>
                            <a:srgbClr val="000000"/>
                          </a:solidFill>
                          <a:effectLst/>
                          <a:latin typeface="Helvetica"/>
                        </a:rPr>
                        <a:t>Hippocampus</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16">
                  <a:txBody>
                    <a:bodyPr/>
                    <a:lstStyle/>
                    <a:p>
                      <a:pPr algn="ctr" fontAlgn="ctr"/>
                      <a:r>
                        <a:rPr lang="en-US" sz="600" b="0" i="0" u="none" strike="noStrike">
                          <a:solidFill>
                            <a:srgbClr val="000000"/>
                          </a:solidFill>
                          <a:effectLst/>
                          <a:latin typeface="Helvetica"/>
                        </a:rPr>
                        <a:t>Orbitofrontal Cortex</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59302">
                <a:tc>
                  <a:txBody>
                    <a:bodyPr/>
                    <a:lstStyle/>
                    <a:p>
                      <a:pPr algn="ctr" fontAlgn="ctr"/>
                      <a:endParaRPr lang="en-US" sz="600" b="0" i="0" u="none" strike="noStrike">
                        <a:solidFill>
                          <a:srgbClr val="000000"/>
                        </a:solidFill>
                        <a:effectLst/>
                        <a:latin typeface="Helvetica"/>
                      </a:endParaRPr>
                    </a:p>
                  </a:txBody>
                  <a:tcPr marL="7150" marR="7150" marT="715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All</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5">
                  <a:txBody>
                    <a:bodyPr/>
                    <a:lstStyle/>
                    <a:p>
                      <a:pPr algn="ctr" fontAlgn="ctr"/>
                      <a:r>
                        <a:rPr lang="en-US" sz="600" b="0" i="0" u="none" strike="noStrike" dirty="0">
                          <a:solidFill>
                            <a:srgbClr val="000000"/>
                          </a:solidFill>
                          <a:effectLst/>
                          <a:latin typeface="Helvetica"/>
                        </a:rPr>
                        <a:t>Schizophrenia </a:t>
                      </a:r>
                      <a:r>
                        <a:rPr lang="en-US" sz="600" b="0" i="0" u="none" strike="noStrike" dirty="0" err="1">
                          <a:solidFill>
                            <a:srgbClr val="000000"/>
                          </a:solidFill>
                          <a:effectLst/>
                          <a:latin typeface="Helvetica"/>
                        </a:rPr>
                        <a:t>Vs</a:t>
                      </a:r>
                      <a:r>
                        <a:rPr lang="en-US" sz="600" b="0" i="0" u="none" strike="noStrike" dirty="0">
                          <a:solidFill>
                            <a:srgbClr val="000000"/>
                          </a:solidFill>
                          <a:effectLst/>
                          <a:latin typeface="Helvetica"/>
                        </a:rPr>
                        <a:t> Control</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ctr"/>
                      <a:r>
                        <a:rPr lang="en-US" sz="600" b="0" i="0" u="none" strike="noStrike" dirty="0">
                          <a:solidFill>
                            <a:srgbClr val="000000"/>
                          </a:solidFill>
                          <a:effectLst/>
                          <a:latin typeface="Helvetica"/>
                        </a:rPr>
                        <a:t>Bipolar Disorder Vs. Control</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600" b="0" i="0" u="none" strike="noStrike">
                          <a:solidFill>
                            <a:srgbClr val="000000"/>
                          </a:solidFill>
                          <a:effectLst/>
                          <a:latin typeface="Helvetica"/>
                        </a:rPr>
                        <a:t>All</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5">
                  <a:txBody>
                    <a:bodyPr/>
                    <a:lstStyle/>
                    <a:p>
                      <a:pPr algn="ctr" fontAlgn="ctr"/>
                      <a:r>
                        <a:rPr lang="en-US" sz="600" b="0" i="0" u="none" strike="noStrike" dirty="0">
                          <a:solidFill>
                            <a:srgbClr val="000000"/>
                          </a:solidFill>
                          <a:effectLst/>
                          <a:latin typeface="Helvetica"/>
                        </a:rPr>
                        <a:t>Schizophrenia </a:t>
                      </a:r>
                      <a:r>
                        <a:rPr lang="en-US" sz="600" b="0" i="0" u="none" strike="noStrike" dirty="0" err="1">
                          <a:solidFill>
                            <a:srgbClr val="000000"/>
                          </a:solidFill>
                          <a:effectLst/>
                          <a:latin typeface="Helvetica"/>
                        </a:rPr>
                        <a:t>Vs</a:t>
                      </a:r>
                      <a:r>
                        <a:rPr lang="en-US" sz="600" b="0" i="0" u="none" strike="noStrike" dirty="0">
                          <a:solidFill>
                            <a:srgbClr val="000000"/>
                          </a:solidFill>
                          <a:effectLst/>
                          <a:latin typeface="Helvetica"/>
                        </a:rPr>
                        <a:t> Control</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ctr"/>
                      <a:r>
                        <a:rPr lang="en-US" sz="600" b="0" i="0" u="none" strike="noStrike" dirty="0">
                          <a:solidFill>
                            <a:srgbClr val="000000"/>
                          </a:solidFill>
                          <a:effectLst/>
                          <a:latin typeface="Helvetica"/>
                        </a:rPr>
                        <a:t>Bipolar Disorder Vs. Control</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ctr"/>
                      <a:r>
                        <a:rPr lang="en-US" sz="600" b="0" i="0" u="none" strike="noStrike" dirty="0">
                          <a:solidFill>
                            <a:srgbClr val="000000"/>
                          </a:solidFill>
                          <a:effectLst/>
                          <a:latin typeface="Helvetica"/>
                        </a:rPr>
                        <a:t>Major Depression </a:t>
                      </a:r>
                      <a:r>
                        <a:rPr lang="en-US" sz="600" b="0" i="0" u="none" strike="noStrike" dirty="0" err="1">
                          <a:solidFill>
                            <a:srgbClr val="000000"/>
                          </a:solidFill>
                          <a:effectLst/>
                          <a:latin typeface="Helvetica"/>
                        </a:rPr>
                        <a:t>Vs</a:t>
                      </a:r>
                      <a:r>
                        <a:rPr lang="en-US" sz="600" b="0" i="0" u="none" strike="noStrike" dirty="0">
                          <a:solidFill>
                            <a:srgbClr val="000000"/>
                          </a:solidFill>
                          <a:effectLst/>
                          <a:latin typeface="Helvetica"/>
                        </a:rPr>
                        <a:t> Control</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59302">
                <a:tc>
                  <a:txBody>
                    <a:bodyPr/>
                    <a:lstStyle/>
                    <a:p>
                      <a:pPr algn="ctr" fontAlgn="ctr"/>
                      <a:r>
                        <a:rPr lang="en-US" sz="600" b="0" i="0" u="none" strike="noStrike">
                          <a:solidFill>
                            <a:srgbClr val="000000"/>
                          </a:solidFill>
                          <a:effectLst/>
                          <a:latin typeface="Helvetica"/>
                        </a:rPr>
                        <a:t>Gene</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Counts</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Log</a:t>
                      </a:r>
                      <a:r>
                        <a:rPr lang="en-US" sz="600" b="0" i="0" u="none" strike="noStrike" baseline="-25000">
                          <a:solidFill>
                            <a:srgbClr val="000000"/>
                          </a:solidFill>
                          <a:effectLst/>
                          <a:latin typeface="Helvetica"/>
                        </a:rPr>
                        <a:t>2</a:t>
                      </a:r>
                      <a:r>
                        <a:rPr lang="en-US" sz="600" b="0" i="0" u="none" strike="noStrike">
                          <a:solidFill>
                            <a:srgbClr val="000000"/>
                          </a:solidFill>
                          <a:effectLst/>
                          <a:latin typeface="Helvetica"/>
                        </a:rPr>
                        <a:t>FC</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lfcSE</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stat</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pvalue</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padj</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Log</a:t>
                      </a:r>
                      <a:r>
                        <a:rPr lang="en-US" sz="600" b="0" i="0" u="none" strike="noStrike" baseline="-25000">
                          <a:solidFill>
                            <a:srgbClr val="000000"/>
                          </a:solidFill>
                          <a:effectLst/>
                          <a:latin typeface="Helvetica"/>
                        </a:rPr>
                        <a:t>2</a:t>
                      </a:r>
                      <a:r>
                        <a:rPr lang="en-US" sz="600" b="0" i="0" u="none" strike="noStrike">
                          <a:solidFill>
                            <a:srgbClr val="000000"/>
                          </a:solidFill>
                          <a:effectLst/>
                          <a:latin typeface="Helvetica"/>
                        </a:rPr>
                        <a:t>FC</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lfcSE</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stat</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pvalue</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padj</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Counts</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Log</a:t>
                      </a:r>
                      <a:r>
                        <a:rPr lang="en-US" sz="600" b="0" i="0" u="none" strike="noStrike" baseline="-25000">
                          <a:solidFill>
                            <a:srgbClr val="000000"/>
                          </a:solidFill>
                          <a:effectLst/>
                          <a:latin typeface="Helvetica"/>
                        </a:rPr>
                        <a:t>2</a:t>
                      </a:r>
                      <a:r>
                        <a:rPr lang="en-US" sz="600" b="0" i="0" u="none" strike="noStrike">
                          <a:solidFill>
                            <a:srgbClr val="000000"/>
                          </a:solidFill>
                          <a:effectLst/>
                          <a:latin typeface="Helvetica"/>
                        </a:rPr>
                        <a:t>FC</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lfcSE</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stat</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p value</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padj</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Log</a:t>
                      </a:r>
                      <a:r>
                        <a:rPr lang="en-US" sz="600" b="0" i="0" u="none" strike="noStrike" baseline="-25000">
                          <a:solidFill>
                            <a:srgbClr val="000000"/>
                          </a:solidFill>
                          <a:effectLst/>
                          <a:latin typeface="Helvetica"/>
                        </a:rPr>
                        <a:t>2</a:t>
                      </a:r>
                      <a:r>
                        <a:rPr lang="en-US" sz="600" b="0" i="0" u="none" strike="noStrike">
                          <a:solidFill>
                            <a:srgbClr val="000000"/>
                          </a:solidFill>
                          <a:effectLst/>
                          <a:latin typeface="Helvetica"/>
                        </a:rPr>
                        <a:t>FC</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lfcSE</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stat</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p value</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padj</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Log</a:t>
                      </a:r>
                      <a:r>
                        <a:rPr lang="en-US" sz="600" b="0" i="0" u="none" strike="noStrike" baseline="-25000">
                          <a:solidFill>
                            <a:srgbClr val="000000"/>
                          </a:solidFill>
                          <a:effectLst/>
                          <a:latin typeface="Helvetica"/>
                        </a:rPr>
                        <a:t>2</a:t>
                      </a:r>
                      <a:r>
                        <a:rPr lang="en-US" sz="600" b="0" i="0" u="none" strike="noStrike">
                          <a:solidFill>
                            <a:srgbClr val="000000"/>
                          </a:solidFill>
                          <a:effectLst/>
                          <a:latin typeface="Helvetica"/>
                        </a:rPr>
                        <a:t>FC</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lfcSE</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stat</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p value</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padj</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1078">
                <a:tc>
                  <a:txBody>
                    <a:bodyPr/>
                    <a:lstStyle/>
                    <a:p>
                      <a:pPr algn="ctr" fontAlgn="ctr"/>
                      <a:r>
                        <a:rPr lang="en-US" sz="600" b="0" i="1" u="none" strike="noStrike">
                          <a:solidFill>
                            <a:srgbClr val="000000"/>
                          </a:solidFill>
                          <a:effectLst/>
                          <a:latin typeface="Helvetica"/>
                        </a:rPr>
                        <a:t>LOC100131257</a:t>
                      </a:r>
                    </a:p>
                  </a:txBody>
                  <a:tcPr marL="7150" marR="7150" marT="71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219.38</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0.41</a:t>
                      </a:r>
                    </a:p>
                  </a:txBody>
                  <a:tcPr marL="7150" marR="7150" marT="71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0.08</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5.43</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1" i="0" u="none" strike="noStrike">
                          <a:solidFill>
                            <a:srgbClr val="000000"/>
                          </a:solidFill>
                          <a:effectLst/>
                          <a:latin typeface="Helvetica"/>
                        </a:rPr>
                        <a:t>5.52E-08</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1" i="0" u="none" strike="noStrike" dirty="0">
                          <a:solidFill>
                            <a:srgbClr val="000000"/>
                          </a:solidFill>
                          <a:effectLst/>
                          <a:latin typeface="Helvetica"/>
                        </a:rPr>
                        <a:t>9.06E-04</a:t>
                      </a:r>
                    </a:p>
                  </a:txBody>
                  <a:tcPr marL="7150" marR="7150" marT="71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2">
                        <a:lumMod val="20000"/>
                        <a:lumOff val="80000"/>
                      </a:schemeClr>
                    </a:solidFill>
                  </a:tcPr>
                </a:tc>
                <a:tc>
                  <a:txBody>
                    <a:bodyPr/>
                    <a:lstStyle/>
                    <a:p>
                      <a:pPr algn="ctr" fontAlgn="ctr"/>
                      <a:r>
                        <a:rPr lang="en-US" sz="600" b="0" i="0" u="none" strike="noStrike">
                          <a:solidFill>
                            <a:srgbClr val="000000"/>
                          </a:solidFill>
                          <a:effectLst/>
                          <a:latin typeface="Helvetica"/>
                        </a:rPr>
                        <a:t>0.10</a:t>
                      </a:r>
                    </a:p>
                  </a:txBody>
                  <a:tcPr marL="7150" marR="7150" marT="71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0.07</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1.38</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1.69E-01</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1.91</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-0.01</a:t>
                      </a:r>
                    </a:p>
                  </a:txBody>
                  <a:tcPr marL="7150" marR="7150" marT="71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0.11</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0.95</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-0.03</a:t>
                      </a:r>
                    </a:p>
                  </a:txBody>
                  <a:tcPr marL="7150" marR="7150" marT="71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0.11</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0.82</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0.16</a:t>
                      </a:r>
                    </a:p>
                  </a:txBody>
                  <a:tcPr marL="7150" marR="7150" marT="71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0.11</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1.46</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0.14</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4"/>
                  </a:ext>
                </a:extLst>
              </a:tr>
              <a:tr h="159302">
                <a:tc>
                  <a:txBody>
                    <a:bodyPr/>
                    <a:lstStyle/>
                    <a:p>
                      <a:pPr algn="ctr" fontAlgn="ctr"/>
                      <a:r>
                        <a:rPr lang="en-US" sz="600" b="0" i="1" u="none" strike="noStrike">
                          <a:solidFill>
                            <a:srgbClr val="000000"/>
                          </a:solidFill>
                          <a:effectLst/>
                          <a:latin typeface="Helvetica"/>
                        </a:rPr>
                        <a:t>LOC100288637</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309.86</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-0.38</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0.08</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-4.94</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7.80E-07</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4.27E-03</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600" b="0" i="0" u="none" strike="noStrike">
                          <a:solidFill>
                            <a:srgbClr val="000000"/>
                          </a:solidFill>
                          <a:effectLst/>
                          <a:latin typeface="Helvetica"/>
                        </a:rPr>
                        <a:t>-0.31</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0.08</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-4.06</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4.92E-05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0.12</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12.68</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-0.10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-0.44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-0.22</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-0.94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0.35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-0.10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-0.41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0.68</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5"/>
                  </a:ext>
                </a:extLst>
              </a:tr>
              <a:tr h="159302">
                <a:tc>
                  <a:txBody>
                    <a:bodyPr/>
                    <a:lstStyle/>
                    <a:p>
                      <a:pPr algn="ctr" fontAlgn="ctr"/>
                      <a:r>
                        <a:rPr lang="en-US" sz="600" b="0" i="1" u="none" strike="noStrike">
                          <a:solidFill>
                            <a:srgbClr val="000000"/>
                          </a:solidFill>
                          <a:effectLst/>
                          <a:latin typeface="Helvetica"/>
                        </a:rPr>
                        <a:t>KIF19</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1732.95</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0.46</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5.01</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5.50E-07</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4.27E-03</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600" b="0" i="0" u="none" strike="noStrike">
                          <a:solidFill>
                            <a:srgbClr val="000000"/>
                          </a:solidFill>
                          <a:effectLst/>
                          <a:latin typeface="Helvetica"/>
                        </a:rPr>
                        <a:t>0.18</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1.97</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4.88E-02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75.76</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0.35</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1.41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0.16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0.64</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2.59</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9.65E-03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0.18</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0.62</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2.50</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1.00E-02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6"/>
                  </a:ext>
                </a:extLst>
              </a:tr>
              <a:tr h="159302">
                <a:tc>
                  <a:txBody>
                    <a:bodyPr/>
                    <a:lstStyle/>
                    <a:p>
                      <a:pPr algn="ctr" fontAlgn="ctr"/>
                      <a:r>
                        <a:rPr lang="en-US" sz="600" b="0" i="1" u="none" strike="noStrike">
                          <a:solidFill>
                            <a:srgbClr val="000000"/>
                          </a:solidFill>
                          <a:effectLst/>
                          <a:latin typeface="Helvetica"/>
                        </a:rPr>
                        <a:t>SLC11A1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304.43</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0.42</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4.77</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1.82E-06</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7.48E-03</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600" b="0" i="0" u="none" strike="noStrike">
                          <a:solidFill>
                            <a:srgbClr val="000000"/>
                          </a:solidFill>
                          <a:effectLst/>
                          <a:latin typeface="Helvetica"/>
                        </a:rPr>
                        <a:t>0.00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0.04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9.67E-01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44.47</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0.46</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1.88</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6.00E-02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1.07</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4.35</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1.38E-05</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0.02</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5">
                        <a:lumMod val="20000"/>
                        <a:lumOff val="80000"/>
                      </a:schemeClr>
                    </a:solidFill>
                  </a:tcPr>
                </a:tc>
                <a:tc>
                  <a:txBody>
                    <a:bodyPr/>
                    <a:lstStyle/>
                    <a:p>
                      <a:pPr algn="ctr" fontAlgn="ctr"/>
                      <a:r>
                        <a:rPr lang="en-US" sz="600" b="0" i="0" u="none" strike="noStrike">
                          <a:solidFill>
                            <a:srgbClr val="000000"/>
                          </a:solidFill>
                          <a:effectLst/>
                          <a:latin typeface="Helvetica"/>
                        </a:rPr>
                        <a:t>0.45</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1.80</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7.00E-02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7"/>
                  </a:ext>
                </a:extLst>
              </a:tr>
              <a:tr h="159302">
                <a:tc>
                  <a:txBody>
                    <a:bodyPr/>
                    <a:lstStyle/>
                    <a:p>
                      <a:pPr algn="ctr" fontAlgn="ctr"/>
                      <a:r>
                        <a:rPr lang="en-US" sz="600" b="0" i="1" u="none" strike="noStrike" dirty="0">
                          <a:solidFill>
                            <a:srgbClr val="000000"/>
                          </a:solidFill>
                          <a:effectLst/>
                          <a:latin typeface="Helvetica"/>
                        </a:rPr>
                        <a:t>FKBP5</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2769.46</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0.41</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4.34</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1.40E-05</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3.29E-02</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600" b="0" i="0" u="none" strike="noStrike">
                          <a:solidFill>
                            <a:srgbClr val="000000"/>
                          </a:solidFill>
                          <a:effectLst/>
                          <a:latin typeface="Helvetica"/>
                        </a:rPr>
                        <a:t>0.29</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3.12</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1.78E-03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0.88</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155.92</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0.31</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1.32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0.19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0.94</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3.94</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8.05E-05</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0.04</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5">
                        <a:lumMod val="20000"/>
                        <a:lumOff val="80000"/>
                      </a:schemeClr>
                    </a:solidFill>
                  </a:tcPr>
                </a:tc>
                <a:tc>
                  <a:txBody>
                    <a:bodyPr/>
                    <a:lstStyle/>
                    <a:p>
                      <a:pPr algn="ctr" fontAlgn="ctr"/>
                      <a:r>
                        <a:rPr lang="en-US" sz="600" b="0" i="0" u="none" strike="noStrike">
                          <a:solidFill>
                            <a:srgbClr val="000000"/>
                          </a:solidFill>
                          <a:effectLst/>
                          <a:latin typeface="Helvetica"/>
                        </a:rPr>
                        <a:t>0.10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0.42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0.67</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8"/>
                  </a:ext>
                </a:extLst>
              </a:tr>
              <a:tr h="159302">
                <a:tc>
                  <a:txBody>
                    <a:bodyPr/>
                    <a:lstStyle/>
                    <a:p>
                      <a:pPr algn="ctr" fontAlgn="ctr"/>
                      <a:r>
                        <a:rPr lang="en-US" sz="600" b="0" i="1" u="none" strike="noStrike">
                          <a:solidFill>
                            <a:srgbClr val="000000"/>
                          </a:solidFill>
                          <a:effectLst/>
                          <a:latin typeface="Helvetica"/>
                        </a:rPr>
                        <a:t>GNA14</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599.69</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0.38</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4.35</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1.36E-05</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3.29E-02</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600" b="0" i="0" u="none" strike="noStrike">
                          <a:solidFill>
                            <a:srgbClr val="000000"/>
                          </a:solidFill>
                          <a:effectLst/>
                          <a:latin typeface="Helvetica"/>
                        </a:rPr>
                        <a:t>0.07</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0.78</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4.35E-01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57.71</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0.02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0.99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0.43</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1.78</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7.57E-02</a:t>
                      </a:r>
                    </a:p>
                  </a:txBody>
                  <a:tcPr marL="7150" marR="7150" marT="7150" marB="0" anchor="ctr">
                    <a:lnL>
                      <a:noFill/>
                    </a:lnL>
                    <a:lnR>
                      <a:noFill/>
                    </a:lnR>
                    <a:lnT>
                      <a:noFill/>
                    </a:lnT>
                    <a:lnB>
                      <a:noFill/>
                    </a:lnB>
                  </a:tcPr>
                </a:tc>
                <a:tc>
                  <a:txBody>
                    <a:bodyPr/>
                    <a:lstStyle/>
                    <a:p>
                      <a:pPr algn="ctr" fontAlgn="ctr"/>
                      <a:r>
                        <a:rPr lang="en-US" sz="600" b="0" i="0" u="none" strike="noStrike" dirty="0">
                          <a:solidFill>
                            <a:srgbClr val="000000"/>
                          </a:solidFill>
                          <a:effectLst/>
                          <a:latin typeface="Helvetica"/>
                        </a:rPr>
                        <a:t>0.38</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0.16</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0.52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59302">
                <a:tc>
                  <a:txBody>
                    <a:bodyPr/>
                    <a:lstStyle/>
                    <a:p>
                      <a:pPr algn="ctr" fontAlgn="ctr"/>
                      <a:r>
                        <a:rPr lang="en-US" sz="600" b="0" i="1" u="none" strike="noStrike">
                          <a:solidFill>
                            <a:srgbClr val="000000"/>
                          </a:solidFill>
                          <a:effectLst/>
                          <a:latin typeface="Helvetica"/>
                        </a:rPr>
                        <a:t>LOC100188947</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150.82</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0.35</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0.08</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4.41</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1.01E-05</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3.29E-02</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600" b="0" i="0" u="none" strike="noStrike">
                          <a:solidFill>
                            <a:srgbClr val="000000"/>
                          </a:solidFill>
                          <a:effectLst/>
                          <a:latin typeface="Helvetica"/>
                        </a:rPr>
                        <a:t>0.11</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0.08</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1.38</a:t>
                      </a:r>
                    </a:p>
                  </a:txBody>
                  <a:tcPr marL="7150" marR="7150" marT="7150" marB="0" anchor="ctr">
                    <a:lnL>
                      <a:noFill/>
                    </a:lnL>
                    <a:lnR>
                      <a:noFill/>
                    </a:lnR>
                    <a:lnT>
                      <a:noFill/>
                    </a:lnT>
                    <a:lnB>
                      <a:noFill/>
                    </a:lnB>
                  </a:tcPr>
                </a:tc>
                <a:tc>
                  <a:txBody>
                    <a:bodyPr/>
                    <a:lstStyle/>
                    <a:p>
                      <a:pPr algn="ctr" fontAlgn="ctr"/>
                      <a:r>
                        <a:rPr lang="en-US" sz="600" b="0" i="0" u="none" strike="noStrike" dirty="0">
                          <a:solidFill>
                            <a:srgbClr val="000000"/>
                          </a:solidFill>
                          <a:effectLst/>
                          <a:latin typeface="Helvetica"/>
                        </a:rPr>
                        <a:t>1.68E-01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1.02</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0.07</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0.12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0.53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0.05</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0.12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0.46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0.11</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0.12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0.91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0.36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0"/>
                  </a:ext>
                </a:extLst>
              </a:tr>
              <a:tr h="159302">
                <a:tc>
                  <a:txBody>
                    <a:bodyPr/>
                    <a:lstStyle/>
                    <a:p>
                      <a:pPr algn="ctr" fontAlgn="ctr"/>
                      <a:r>
                        <a:rPr lang="en-US" sz="600" b="0" i="1" u="none" strike="noStrike">
                          <a:solidFill>
                            <a:srgbClr val="000000"/>
                          </a:solidFill>
                          <a:effectLst/>
                          <a:latin typeface="Helvetica"/>
                        </a:rPr>
                        <a:t>HSPA7</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867.94</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-0.28</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0.07</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-4.21</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2.54E-05</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3.94E-02</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600" b="0" i="0" u="none" strike="noStrike">
                          <a:solidFill>
                            <a:srgbClr val="000000"/>
                          </a:solidFill>
                          <a:effectLst/>
                          <a:latin typeface="Helvetica"/>
                        </a:rPr>
                        <a:t>-0.26</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-4.09</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4.38E-05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0.12</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16.12</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0.20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0.87</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0.39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0.37</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1.56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0.12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-0.30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-1.27</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0.20</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1"/>
                  </a:ext>
                </a:extLst>
              </a:tr>
              <a:tr h="159302">
                <a:tc>
                  <a:txBody>
                    <a:bodyPr/>
                    <a:lstStyle/>
                    <a:p>
                      <a:pPr algn="ctr" fontAlgn="ctr"/>
                      <a:r>
                        <a:rPr lang="en-US" sz="600" b="0" i="1" u="none" strike="noStrike">
                          <a:solidFill>
                            <a:srgbClr val="000000"/>
                          </a:solidFill>
                          <a:effectLst/>
                          <a:latin typeface="Helvetica"/>
                        </a:rPr>
                        <a:t>SVEP1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715.20</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0.38</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4.24</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2.27E-05</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3.94E-02</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600" b="0" i="0" u="none" strike="noStrike">
                          <a:solidFill>
                            <a:srgbClr val="000000"/>
                          </a:solidFill>
                          <a:effectLst/>
                          <a:latin typeface="Helvetica"/>
                        </a:rPr>
                        <a:t>0.29</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3.27</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1.08E-03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0.71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97.52</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-0.14</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0.53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0.44</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1.93</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5.39E-02</a:t>
                      </a:r>
                    </a:p>
                  </a:txBody>
                  <a:tcPr marL="7150" marR="7150" marT="7150" marB="0" anchor="ctr">
                    <a:lnL>
                      <a:noFill/>
                    </a:lnL>
                    <a:lnR>
                      <a:noFill/>
                    </a:lnR>
                    <a:lnT>
                      <a:noFill/>
                    </a:lnT>
                    <a:lnB>
                      <a:noFill/>
                    </a:lnB>
                  </a:tcPr>
                </a:tc>
                <a:tc>
                  <a:txBody>
                    <a:bodyPr/>
                    <a:lstStyle/>
                    <a:p>
                      <a:pPr algn="ctr" fontAlgn="ctr"/>
                      <a:r>
                        <a:rPr lang="en-US" sz="600" b="0" i="0" u="none" strike="noStrike" dirty="0">
                          <a:solidFill>
                            <a:srgbClr val="000000"/>
                          </a:solidFill>
                          <a:effectLst/>
                          <a:latin typeface="Helvetica"/>
                        </a:rPr>
                        <a:t>0.34</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1.02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0.31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2"/>
                  </a:ext>
                </a:extLst>
              </a:tr>
              <a:tr h="159302">
                <a:tc>
                  <a:txBody>
                    <a:bodyPr/>
                    <a:lstStyle/>
                    <a:p>
                      <a:pPr algn="ctr" fontAlgn="ctr"/>
                      <a:r>
                        <a:rPr lang="en-US" sz="600" b="0" i="1" u="none" strike="noStrike">
                          <a:solidFill>
                            <a:srgbClr val="000000"/>
                          </a:solidFill>
                          <a:effectLst/>
                          <a:latin typeface="Helvetica"/>
                        </a:rPr>
                        <a:t>MT1X</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5020.40</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0.37</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4.20</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2.64E-05</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3.94E-02</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600" b="0" i="0" u="none" strike="noStrike">
                          <a:solidFill>
                            <a:srgbClr val="000000"/>
                          </a:solidFill>
                          <a:effectLst/>
                          <a:latin typeface="Helvetica"/>
                        </a:rPr>
                        <a:t>0.21</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2.36</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1.83E-02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155.36</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0.48</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1.96</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5.00E-02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0.83</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3.35</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8.14E-04</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0.08</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5">
                        <a:lumMod val="20000"/>
                        <a:lumOff val="80000"/>
                      </a:schemeClr>
                    </a:solidFill>
                  </a:tcPr>
                </a:tc>
                <a:tc>
                  <a:txBody>
                    <a:bodyPr/>
                    <a:lstStyle/>
                    <a:p>
                      <a:pPr algn="ctr" fontAlgn="ctr"/>
                      <a:r>
                        <a:rPr lang="en-US" sz="600" b="0" i="0" u="none" strike="noStrike">
                          <a:solidFill>
                            <a:srgbClr val="000000"/>
                          </a:solidFill>
                          <a:effectLst/>
                          <a:latin typeface="Helvetica"/>
                        </a:rPr>
                        <a:t>0.54</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2.19</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3.00E-02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3"/>
                  </a:ext>
                </a:extLst>
              </a:tr>
              <a:tr h="159302">
                <a:tc>
                  <a:txBody>
                    <a:bodyPr/>
                    <a:lstStyle/>
                    <a:p>
                      <a:pPr algn="ctr" fontAlgn="ctr"/>
                      <a:r>
                        <a:rPr lang="en-US" sz="600" b="0" i="1" u="none" strike="noStrike" dirty="0">
                          <a:solidFill>
                            <a:srgbClr val="000000"/>
                          </a:solidFill>
                          <a:effectLst/>
                          <a:latin typeface="Helvetica"/>
                        </a:rPr>
                        <a:t>S100A8</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92.33</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0.21</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4.23</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2.36E-05</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3.94E-02</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600" b="0" i="0" u="none" strike="noStrike">
                          <a:solidFill>
                            <a:srgbClr val="000000"/>
                          </a:solidFill>
                          <a:effectLst/>
                          <a:latin typeface="Helvetica"/>
                        </a:rPr>
                        <a:t>0.03</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5.22E-01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28.48</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0.47</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0.15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3.06</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2.22E-03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0.10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0.16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0.54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0.10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0.16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0.53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4"/>
                  </a:ext>
                </a:extLst>
              </a:tr>
              <a:tr h="159302">
                <a:tc>
                  <a:txBody>
                    <a:bodyPr/>
                    <a:lstStyle/>
                    <a:p>
                      <a:pPr algn="ctr" fontAlgn="ctr"/>
                      <a:r>
                        <a:rPr lang="en-US" sz="600" b="0" i="1" u="none" strike="noStrike">
                          <a:solidFill>
                            <a:srgbClr val="000000"/>
                          </a:solidFill>
                          <a:effectLst/>
                          <a:latin typeface="Helvetica"/>
                        </a:rPr>
                        <a:t>NR4A2</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1860.74</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-0.37</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-3.97</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7.16E-05</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9.80E-02</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600" b="0" i="0" u="none" strike="noStrike">
                          <a:solidFill>
                            <a:srgbClr val="000000"/>
                          </a:solidFill>
                          <a:effectLst/>
                          <a:latin typeface="Helvetica"/>
                        </a:rPr>
                        <a:t>-0.29</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-3.10</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1.92E-03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0.89</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108.57</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-0.63</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-2.66</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1.00E-02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-1.03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0.30</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0.63</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-0.50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-2.11</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3.00E-02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5"/>
                  </a:ext>
                </a:extLst>
              </a:tr>
              <a:tr h="159302">
                <a:tc>
                  <a:txBody>
                    <a:bodyPr/>
                    <a:lstStyle/>
                    <a:p>
                      <a:pPr algn="ctr" fontAlgn="ctr"/>
                      <a:r>
                        <a:rPr lang="en-US" sz="600" b="0" i="1" u="none" strike="noStrike">
                          <a:solidFill>
                            <a:srgbClr val="000000"/>
                          </a:solidFill>
                          <a:effectLst/>
                          <a:latin typeface="Helvetica"/>
                        </a:rPr>
                        <a:t>RPPH1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1246.73</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-0.01</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0.07</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-0.18</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8.60E-01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0.48</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7.39</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1.51E-13</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3.29E-09</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4">
                        <a:lumMod val="20000"/>
                        <a:lumOff val="80000"/>
                      </a:schemeClr>
                    </a:solidFill>
                  </a:tcPr>
                </a:tc>
                <a:tc>
                  <a:txBody>
                    <a:bodyPr/>
                    <a:lstStyle/>
                    <a:p>
                      <a:pPr algn="ctr" fontAlgn="ctr"/>
                      <a:r>
                        <a:rPr lang="en-US" sz="600" b="0" i="0" u="none" strike="noStrike">
                          <a:solidFill>
                            <a:srgbClr val="000000"/>
                          </a:solidFill>
                          <a:effectLst/>
                          <a:latin typeface="Helvetica"/>
                        </a:rPr>
                        <a:t>15.16</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-1.04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0.30</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0.53</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2.36</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0.02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-0.10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-0.45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6"/>
                  </a:ext>
                </a:extLst>
              </a:tr>
              <a:tr h="159302">
                <a:tc>
                  <a:txBody>
                    <a:bodyPr/>
                    <a:lstStyle/>
                    <a:p>
                      <a:pPr algn="ctr" fontAlgn="ctr"/>
                      <a:r>
                        <a:rPr lang="en-US" sz="600" b="0" i="1" u="none" strike="noStrike">
                          <a:solidFill>
                            <a:srgbClr val="000000"/>
                          </a:solidFill>
                          <a:effectLst/>
                          <a:latin typeface="Helvetica"/>
                        </a:rPr>
                        <a:t>SCARNA2</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192.55</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-0.01</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-0.11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9.15E-01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0.35</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6.12</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9.48E-10</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1.04E-05</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4">
                        <a:lumMod val="20000"/>
                        <a:lumOff val="80000"/>
                      </a:schemeClr>
                    </a:solidFill>
                  </a:tcPr>
                </a:tc>
                <a:tc>
                  <a:txBody>
                    <a:bodyPr/>
                    <a:lstStyle/>
                    <a:p>
                      <a:pPr algn="ctr" fontAlgn="ctr"/>
                      <a:r>
                        <a:rPr lang="en-US" sz="600" b="0" i="0" u="none" strike="noStrike">
                          <a:solidFill>
                            <a:srgbClr val="000000"/>
                          </a:solidFill>
                          <a:effectLst/>
                          <a:latin typeface="Helvetica"/>
                        </a:rPr>
                        <a:t>2.92</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0.04</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0.16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0.22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0.83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0.26</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0.17</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1.56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0.12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0.17</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0.51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7"/>
                  </a:ext>
                </a:extLst>
              </a:tr>
              <a:tr h="159302">
                <a:tc>
                  <a:txBody>
                    <a:bodyPr/>
                    <a:lstStyle/>
                    <a:p>
                      <a:pPr algn="ctr" fontAlgn="ctr"/>
                      <a:r>
                        <a:rPr lang="en-US" sz="600" b="0" i="1" u="none" strike="noStrike">
                          <a:solidFill>
                            <a:srgbClr val="000000"/>
                          </a:solidFill>
                          <a:effectLst/>
                          <a:latin typeface="Helvetica"/>
                        </a:rPr>
                        <a:t>CDR1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2177.67</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0.02</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0.08</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8.20E-01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0.48</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0.08</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5.88</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4.08E-09</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2.97E-05</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4">
                        <a:lumMod val="20000"/>
                        <a:lumOff val="80000"/>
                      </a:schemeClr>
                    </a:solidFill>
                  </a:tcPr>
                </a:tc>
                <a:tc>
                  <a:txBody>
                    <a:bodyPr/>
                    <a:lstStyle/>
                    <a:p>
                      <a:pPr algn="ctr" fontAlgn="ctr"/>
                      <a:r>
                        <a:rPr lang="en-US" sz="600" b="0" i="0" u="none" strike="noStrike">
                          <a:solidFill>
                            <a:srgbClr val="000000"/>
                          </a:solidFill>
                          <a:effectLst/>
                          <a:latin typeface="Helvetica"/>
                        </a:rPr>
                        <a:t>1345.21</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-0.07</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-0.31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0.76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-0.12</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-0.54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0.59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0.83</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0.16</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0.49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0.78</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8"/>
                  </a:ext>
                </a:extLst>
              </a:tr>
              <a:tr h="159302">
                <a:tc>
                  <a:txBody>
                    <a:bodyPr/>
                    <a:lstStyle/>
                    <a:p>
                      <a:pPr algn="ctr" fontAlgn="ctr"/>
                      <a:r>
                        <a:rPr lang="en-US" sz="600" b="0" i="1" u="none" strike="noStrike">
                          <a:solidFill>
                            <a:srgbClr val="000000"/>
                          </a:solidFill>
                          <a:effectLst/>
                          <a:latin typeface="Helvetica"/>
                        </a:rPr>
                        <a:t>PAR5</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333.34</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0.08</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0.89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3.73E-01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0.47</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5.42</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5.82E-08</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3.18E-04</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4">
                        <a:lumMod val="20000"/>
                        <a:lumOff val="80000"/>
                      </a:schemeClr>
                    </a:solidFill>
                  </a:tcPr>
                </a:tc>
                <a:tc>
                  <a:txBody>
                    <a:bodyPr/>
                    <a:lstStyle/>
                    <a:p>
                      <a:pPr algn="ctr" fontAlgn="ctr"/>
                      <a:r>
                        <a:rPr lang="en-US" sz="600" b="0" i="0" u="none" strike="noStrike">
                          <a:solidFill>
                            <a:srgbClr val="000000"/>
                          </a:solidFill>
                          <a:effectLst/>
                          <a:latin typeface="Helvetica"/>
                        </a:rPr>
                        <a:t>19.40</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0.08</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0.34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0.73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-0.14</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-0.60</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0.55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-0.13</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-0.53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0.59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9"/>
                  </a:ext>
                </a:extLst>
              </a:tr>
              <a:tr h="159302">
                <a:tc>
                  <a:txBody>
                    <a:bodyPr/>
                    <a:lstStyle/>
                    <a:p>
                      <a:pPr algn="ctr" fontAlgn="ctr"/>
                      <a:r>
                        <a:rPr lang="en-US" sz="600" b="0" i="1" u="none" strike="noStrike">
                          <a:solidFill>
                            <a:srgbClr val="000000"/>
                          </a:solidFill>
                          <a:effectLst/>
                          <a:latin typeface="Helvetica"/>
                        </a:rPr>
                        <a:t>RMRP</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604.09</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-0.01</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-0.28</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7.81E-01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5.12</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2.98E-07</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1.30E-03</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4">
                        <a:lumMod val="20000"/>
                        <a:lumOff val="80000"/>
                      </a:schemeClr>
                    </a:solidFill>
                  </a:tcPr>
                </a:tc>
                <a:tc>
                  <a:txBody>
                    <a:bodyPr/>
                    <a:lstStyle/>
                    <a:p>
                      <a:pPr algn="ctr" fontAlgn="ctr"/>
                      <a:r>
                        <a:rPr lang="en-US" sz="600" b="0" i="0" u="none" strike="noStrike">
                          <a:solidFill>
                            <a:srgbClr val="000000"/>
                          </a:solidFill>
                          <a:effectLst/>
                          <a:latin typeface="Helvetica"/>
                        </a:rPr>
                        <a:t>0.19</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-0.01</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-0.17</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0.86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0.96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0.05</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0.78</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0.44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20"/>
                  </a:ext>
                </a:extLst>
              </a:tr>
              <a:tr h="159302">
                <a:tc>
                  <a:txBody>
                    <a:bodyPr/>
                    <a:lstStyle/>
                    <a:p>
                      <a:pPr algn="ctr" fontAlgn="ctr"/>
                      <a:r>
                        <a:rPr lang="en-US" sz="600" b="0" i="1" u="none" strike="noStrike">
                          <a:solidFill>
                            <a:srgbClr val="000000"/>
                          </a:solidFill>
                          <a:effectLst/>
                          <a:latin typeface="Helvetica"/>
                        </a:rPr>
                        <a:t>MTRNR2L6</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9.75</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0.07</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0.93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3.52E-01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0.30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4.72</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2.37E-06</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8.63E-03</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4">
                        <a:lumMod val="20000"/>
                        <a:lumOff val="80000"/>
                      </a:schemeClr>
                    </a:solidFill>
                  </a:tcPr>
                </a:tc>
                <a:tc>
                  <a:txBody>
                    <a:bodyPr/>
                    <a:lstStyle/>
                    <a:p>
                      <a:pPr algn="ctr" fontAlgn="ctr"/>
                      <a:r>
                        <a:rPr lang="en-US" sz="600" b="0" i="0" u="none" strike="noStrike">
                          <a:solidFill>
                            <a:srgbClr val="000000"/>
                          </a:solidFill>
                          <a:effectLst/>
                          <a:latin typeface="Helvetica"/>
                        </a:rPr>
                        <a:t>0.07</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0.00</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1.00</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0.03</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0.51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0.02</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0.31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0.76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21"/>
                  </a:ext>
                </a:extLst>
              </a:tr>
              <a:tr h="159302">
                <a:tc>
                  <a:txBody>
                    <a:bodyPr/>
                    <a:lstStyle/>
                    <a:p>
                      <a:pPr algn="ctr" fontAlgn="ctr"/>
                      <a:r>
                        <a:rPr lang="en-US" sz="600" b="0" i="1" u="none" strike="noStrike">
                          <a:solidFill>
                            <a:srgbClr val="000000"/>
                          </a:solidFill>
                          <a:effectLst/>
                          <a:latin typeface="Helvetica"/>
                        </a:rPr>
                        <a:t>MUC16</a:t>
                      </a:r>
                    </a:p>
                  </a:txBody>
                  <a:tcPr marL="7150" marR="7150" marT="715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10.41</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0.00</a:t>
                      </a:r>
                    </a:p>
                  </a:txBody>
                  <a:tcPr marL="7150" marR="7150" marT="715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0.04</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-0.10</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9.24E-01</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0.17</a:t>
                      </a:r>
                    </a:p>
                  </a:txBody>
                  <a:tcPr marL="7150" marR="7150" marT="715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0.04</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4.18</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1" i="0" u="none" strike="noStrike">
                          <a:solidFill>
                            <a:srgbClr val="000000"/>
                          </a:solidFill>
                          <a:effectLst/>
                          <a:latin typeface="Helvetica"/>
                        </a:rPr>
                        <a:t>2.96E-05</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1" i="0" u="none" strike="noStrike" dirty="0">
                          <a:solidFill>
                            <a:srgbClr val="000000"/>
                          </a:solidFill>
                          <a:effectLst/>
                          <a:latin typeface="Helvetica"/>
                        </a:rPr>
                        <a:t>9.24E-02</a:t>
                      </a:r>
                    </a:p>
                  </a:txBody>
                  <a:tcPr marL="7150" marR="7150" marT="715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sz="600" b="0" i="0" u="none" strike="noStrike">
                          <a:solidFill>
                            <a:srgbClr val="000000"/>
                          </a:solidFill>
                          <a:effectLst/>
                          <a:latin typeface="Helvetica"/>
                        </a:rPr>
                        <a:t>0.63</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0.00</a:t>
                      </a:r>
                    </a:p>
                  </a:txBody>
                  <a:tcPr marL="7150" marR="7150" marT="715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0.00</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1.00</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0.10</a:t>
                      </a:r>
                    </a:p>
                  </a:txBody>
                  <a:tcPr marL="7150" marR="7150" marT="715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1.52</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0.13</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0.00</a:t>
                      </a:r>
                    </a:p>
                  </a:txBody>
                  <a:tcPr marL="7150" marR="7150" marT="715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0.00</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1.00</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dirty="0">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3" name="Rectangle 2"/>
          <p:cNvSpPr/>
          <p:nvPr/>
        </p:nvSpPr>
        <p:spPr>
          <a:xfrm>
            <a:off x="1653559" y="2016863"/>
            <a:ext cx="8926098" cy="13252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649155" y="2973200"/>
            <a:ext cx="8926098" cy="13252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657996" y="3291245"/>
            <a:ext cx="8926098" cy="13252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798111" y="4657172"/>
            <a:ext cx="8595778" cy="2554545"/>
          </a:xfrm>
          <a:prstGeom prst="rect">
            <a:avLst/>
          </a:prstGeom>
          <a:noFill/>
        </p:spPr>
        <p:txBody>
          <a:bodyPr wrap="square" rtlCol="0">
            <a:spAutoFit/>
          </a:bodyPr>
          <a:lstStyle/>
          <a:p>
            <a:r>
              <a:rPr lang="en-US" sz="1600" b="1" dirty="0"/>
              <a:t>Schizophrenia</a:t>
            </a:r>
          </a:p>
          <a:p>
            <a:r>
              <a:rPr lang="en-US" sz="1600" i="1" dirty="0"/>
              <a:t>SLC11A1</a:t>
            </a:r>
            <a:r>
              <a:rPr lang="en-US" sz="1600" dirty="0"/>
              <a:t>– iron transporter with key role in innate immunity</a:t>
            </a:r>
          </a:p>
          <a:p>
            <a:r>
              <a:rPr lang="en-US" sz="1600" i="1" dirty="0"/>
              <a:t>MT1X</a:t>
            </a:r>
            <a:r>
              <a:rPr lang="en-US" sz="1600" dirty="0"/>
              <a:t> – </a:t>
            </a:r>
            <a:r>
              <a:rPr lang="en-US" sz="1600" dirty="0" err="1"/>
              <a:t>metallthionein</a:t>
            </a:r>
            <a:r>
              <a:rPr lang="en-US" sz="1600" dirty="0"/>
              <a:t>, </a:t>
            </a:r>
            <a:r>
              <a:rPr lang="en-US" sz="1600" dirty="0" err="1"/>
              <a:t>neuroprotective</a:t>
            </a:r>
            <a:r>
              <a:rPr lang="en-US" sz="1600" dirty="0"/>
              <a:t> during stress response, </a:t>
            </a:r>
            <a:r>
              <a:rPr lang="en-US" sz="1600" dirty="0" err="1"/>
              <a:t>dysregulated</a:t>
            </a:r>
            <a:r>
              <a:rPr lang="en-US" sz="1600" dirty="0"/>
              <a:t> in psychosis and suicide</a:t>
            </a:r>
          </a:p>
          <a:p>
            <a:r>
              <a:rPr lang="en-US" sz="1600" i="1" dirty="0"/>
              <a:t>S100A8</a:t>
            </a:r>
            <a:r>
              <a:rPr lang="en-US" sz="1600" dirty="0"/>
              <a:t>—calcium and zinc binding protein, regulates inflammation and immunity</a:t>
            </a:r>
            <a:endParaRPr lang="en-US" sz="1600" i="1" dirty="0"/>
          </a:p>
          <a:p>
            <a:r>
              <a:rPr lang="en-US" sz="1600" i="1" dirty="0"/>
              <a:t>NR4A2</a:t>
            </a:r>
            <a:r>
              <a:rPr lang="en-US" sz="1600" dirty="0"/>
              <a:t>– transcription factor regulating dopaminergic </a:t>
            </a:r>
            <a:r>
              <a:rPr lang="en-US" sz="1600" dirty="0" err="1"/>
              <a:t>neurosynthesis</a:t>
            </a:r>
            <a:endParaRPr lang="en-US" sz="1600" dirty="0"/>
          </a:p>
          <a:p>
            <a:r>
              <a:rPr lang="en-US" sz="1600" b="1" dirty="0"/>
              <a:t>Bipolar Disorder</a:t>
            </a:r>
          </a:p>
          <a:p>
            <a:r>
              <a:rPr lang="en-US" sz="1600" i="1" dirty="0"/>
              <a:t>FKBP5</a:t>
            </a:r>
            <a:r>
              <a:rPr lang="en-US" sz="1600" dirty="0"/>
              <a:t> – key regulator of glucocorticoid response</a:t>
            </a:r>
          </a:p>
          <a:p>
            <a:r>
              <a:rPr lang="en-US" sz="1600" i="1" dirty="0"/>
              <a:t>MT1X</a:t>
            </a:r>
            <a:r>
              <a:rPr lang="en-US" sz="1600" dirty="0"/>
              <a:t> – </a:t>
            </a:r>
            <a:r>
              <a:rPr lang="en-US" sz="1600" dirty="0" err="1"/>
              <a:t>metallthionein</a:t>
            </a:r>
            <a:r>
              <a:rPr lang="en-US" sz="1600" dirty="0"/>
              <a:t>, </a:t>
            </a:r>
            <a:r>
              <a:rPr lang="en-US" sz="1600" dirty="0" err="1"/>
              <a:t>neuroprotective</a:t>
            </a:r>
            <a:r>
              <a:rPr lang="en-US" sz="1600" dirty="0"/>
              <a:t> during stress response, </a:t>
            </a:r>
            <a:r>
              <a:rPr lang="en-US" sz="1600" dirty="0" err="1"/>
              <a:t>dysregulated</a:t>
            </a:r>
            <a:r>
              <a:rPr lang="en-US" sz="1600" dirty="0"/>
              <a:t> in psychosis and suicide</a:t>
            </a:r>
          </a:p>
          <a:p>
            <a:endParaRPr lang="en-US" sz="1600" dirty="0"/>
          </a:p>
          <a:p>
            <a:endParaRPr lang="en-US" sz="1600" dirty="0"/>
          </a:p>
        </p:txBody>
      </p:sp>
      <p:sp>
        <p:nvSpPr>
          <p:cNvPr id="8" name="TextBox 7"/>
          <p:cNvSpPr txBox="1"/>
          <p:nvPr/>
        </p:nvSpPr>
        <p:spPr>
          <a:xfrm>
            <a:off x="1799695" y="342981"/>
            <a:ext cx="8775559" cy="338554"/>
          </a:xfrm>
          <a:prstGeom prst="rect">
            <a:avLst/>
          </a:prstGeom>
          <a:noFill/>
        </p:spPr>
        <p:txBody>
          <a:bodyPr wrap="none" rtlCol="0">
            <a:spAutoFit/>
          </a:bodyPr>
          <a:lstStyle/>
          <a:p>
            <a:r>
              <a:rPr lang="en-US" sz="1600" dirty="0"/>
              <a:t>Genes Significant in One Brain Region and Nominally Significant in Same Disorder in Other Brain Region</a:t>
            </a:r>
          </a:p>
        </p:txBody>
      </p:sp>
      <p:sp>
        <p:nvSpPr>
          <p:cNvPr id="9" name="Rectangle 8"/>
          <p:cNvSpPr/>
          <p:nvPr/>
        </p:nvSpPr>
        <p:spPr>
          <a:xfrm>
            <a:off x="1659979" y="2183862"/>
            <a:ext cx="8926098" cy="13252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670173" y="3125600"/>
            <a:ext cx="8926098" cy="13252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3560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642516" y="1192689"/>
          <a:ext cx="8937141" cy="3735498"/>
        </p:xfrm>
        <a:graphic>
          <a:graphicData uri="http://schemas.openxmlformats.org/drawingml/2006/table">
            <a:tbl>
              <a:tblPr/>
              <a:tblGrid>
                <a:gridCol w="613409">
                  <a:extLst>
                    <a:ext uri="{9D8B030D-6E8A-4147-A177-3AD203B41FA5}">
                      <a16:colId xmlns:a16="http://schemas.microsoft.com/office/drawing/2014/main" val="20000"/>
                    </a:ext>
                  </a:extLst>
                </a:gridCol>
                <a:gridCol w="341646">
                  <a:extLst>
                    <a:ext uri="{9D8B030D-6E8A-4147-A177-3AD203B41FA5}">
                      <a16:colId xmlns:a16="http://schemas.microsoft.com/office/drawing/2014/main" val="20001"/>
                    </a:ext>
                  </a:extLst>
                </a:gridCol>
                <a:gridCol w="326116">
                  <a:extLst>
                    <a:ext uri="{9D8B030D-6E8A-4147-A177-3AD203B41FA5}">
                      <a16:colId xmlns:a16="http://schemas.microsoft.com/office/drawing/2014/main" val="20002"/>
                    </a:ext>
                  </a:extLst>
                </a:gridCol>
                <a:gridCol w="279528">
                  <a:extLst>
                    <a:ext uri="{9D8B030D-6E8A-4147-A177-3AD203B41FA5}">
                      <a16:colId xmlns:a16="http://schemas.microsoft.com/office/drawing/2014/main" val="20003"/>
                    </a:ext>
                  </a:extLst>
                </a:gridCol>
                <a:gridCol w="240705">
                  <a:extLst>
                    <a:ext uri="{9D8B030D-6E8A-4147-A177-3AD203B41FA5}">
                      <a16:colId xmlns:a16="http://schemas.microsoft.com/office/drawing/2014/main" val="20004"/>
                    </a:ext>
                  </a:extLst>
                </a:gridCol>
                <a:gridCol w="372705">
                  <a:extLst>
                    <a:ext uri="{9D8B030D-6E8A-4147-A177-3AD203B41FA5}">
                      <a16:colId xmlns:a16="http://schemas.microsoft.com/office/drawing/2014/main" val="20005"/>
                    </a:ext>
                  </a:extLst>
                </a:gridCol>
                <a:gridCol w="372705">
                  <a:extLst>
                    <a:ext uri="{9D8B030D-6E8A-4147-A177-3AD203B41FA5}">
                      <a16:colId xmlns:a16="http://schemas.microsoft.com/office/drawing/2014/main" val="20006"/>
                    </a:ext>
                  </a:extLst>
                </a:gridCol>
                <a:gridCol w="326116">
                  <a:extLst>
                    <a:ext uri="{9D8B030D-6E8A-4147-A177-3AD203B41FA5}">
                      <a16:colId xmlns:a16="http://schemas.microsoft.com/office/drawing/2014/main" val="20007"/>
                    </a:ext>
                  </a:extLst>
                </a:gridCol>
                <a:gridCol w="279528">
                  <a:extLst>
                    <a:ext uri="{9D8B030D-6E8A-4147-A177-3AD203B41FA5}">
                      <a16:colId xmlns:a16="http://schemas.microsoft.com/office/drawing/2014/main" val="20008"/>
                    </a:ext>
                  </a:extLst>
                </a:gridCol>
                <a:gridCol w="240705">
                  <a:extLst>
                    <a:ext uri="{9D8B030D-6E8A-4147-A177-3AD203B41FA5}">
                      <a16:colId xmlns:a16="http://schemas.microsoft.com/office/drawing/2014/main" val="20009"/>
                    </a:ext>
                  </a:extLst>
                </a:gridCol>
                <a:gridCol w="372705">
                  <a:extLst>
                    <a:ext uri="{9D8B030D-6E8A-4147-A177-3AD203B41FA5}">
                      <a16:colId xmlns:a16="http://schemas.microsoft.com/office/drawing/2014/main" val="20010"/>
                    </a:ext>
                  </a:extLst>
                </a:gridCol>
                <a:gridCol w="372705">
                  <a:extLst>
                    <a:ext uri="{9D8B030D-6E8A-4147-A177-3AD203B41FA5}">
                      <a16:colId xmlns:a16="http://schemas.microsoft.com/office/drawing/2014/main" val="20011"/>
                    </a:ext>
                  </a:extLst>
                </a:gridCol>
                <a:gridCol w="372705">
                  <a:extLst>
                    <a:ext uri="{9D8B030D-6E8A-4147-A177-3AD203B41FA5}">
                      <a16:colId xmlns:a16="http://schemas.microsoft.com/office/drawing/2014/main" val="20012"/>
                    </a:ext>
                  </a:extLst>
                </a:gridCol>
                <a:gridCol w="326116">
                  <a:extLst>
                    <a:ext uri="{9D8B030D-6E8A-4147-A177-3AD203B41FA5}">
                      <a16:colId xmlns:a16="http://schemas.microsoft.com/office/drawing/2014/main" val="20013"/>
                    </a:ext>
                  </a:extLst>
                </a:gridCol>
                <a:gridCol w="279528">
                  <a:extLst>
                    <a:ext uri="{9D8B030D-6E8A-4147-A177-3AD203B41FA5}">
                      <a16:colId xmlns:a16="http://schemas.microsoft.com/office/drawing/2014/main" val="20014"/>
                    </a:ext>
                  </a:extLst>
                </a:gridCol>
                <a:gridCol w="240705">
                  <a:extLst>
                    <a:ext uri="{9D8B030D-6E8A-4147-A177-3AD203B41FA5}">
                      <a16:colId xmlns:a16="http://schemas.microsoft.com/office/drawing/2014/main" val="20015"/>
                    </a:ext>
                  </a:extLst>
                </a:gridCol>
                <a:gridCol w="380468">
                  <a:extLst>
                    <a:ext uri="{9D8B030D-6E8A-4147-A177-3AD203B41FA5}">
                      <a16:colId xmlns:a16="http://schemas.microsoft.com/office/drawing/2014/main" val="20016"/>
                    </a:ext>
                  </a:extLst>
                </a:gridCol>
                <a:gridCol w="248470">
                  <a:extLst>
                    <a:ext uri="{9D8B030D-6E8A-4147-A177-3AD203B41FA5}">
                      <a16:colId xmlns:a16="http://schemas.microsoft.com/office/drawing/2014/main" val="20017"/>
                    </a:ext>
                  </a:extLst>
                </a:gridCol>
                <a:gridCol w="326116">
                  <a:extLst>
                    <a:ext uri="{9D8B030D-6E8A-4147-A177-3AD203B41FA5}">
                      <a16:colId xmlns:a16="http://schemas.microsoft.com/office/drawing/2014/main" val="20018"/>
                    </a:ext>
                  </a:extLst>
                </a:gridCol>
                <a:gridCol w="279528">
                  <a:extLst>
                    <a:ext uri="{9D8B030D-6E8A-4147-A177-3AD203B41FA5}">
                      <a16:colId xmlns:a16="http://schemas.microsoft.com/office/drawing/2014/main" val="20019"/>
                    </a:ext>
                  </a:extLst>
                </a:gridCol>
                <a:gridCol w="240705">
                  <a:extLst>
                    <a:ext uri="{9D8B030D-6E8A-4147-A177-3AD203B41FA5}">
                      <a16:colId xmlns:a16="http://schemas.microsoft.com/office/drawing/2014/main" val="20020"/>
                    </a:ext>
                  </a:extLst>
                </a:gridCol>
                <a:gridCol w="380469">
                  <a:extLst>
                    <a:ext uri="{9D8B030D-6E8A-4147-A177-3AD203B41FA5}">
                      <a16:colId xmlns:a16="http://schemas.microsoft.com/office/drawing/2014/main" val="20021"/>
                    </a:ext>
                  </a:extLst>
                </a:gridCol>
                <a:gridCol w="248470">
                  <a:extLst>
                    <a:ext uri="{9D8B030D-6E8A-4147-A177-3AD203B41FA5}">
                      <a16:colId xmlns:a16="http://schemas.microsoft.com/office/drawing/2014/main" val="20022"/>
                    </a:ext>
                  </a:extLst>
                </a:gridCol>
                <a:gridCol w="326116">
                  <a:extLst>
                    <a:ext uri="{9D8B030D-6E8A-4147-A177-3AD203B41FA5}">
                      <a16:colId xmlns:a16="http://schemas.microsoft.com/office/drawing/2014/main" val="20023"/>
                    </a:ext>
                  </a:extLst>
                </a:gridCol>
                <a:gridCol w="279528">
                  <a:extLst>
                    <a:ext uri="{9D8B030D-6E8A-4147-A177-3AD203B41FA5}">
                      <a16:colId xmlns:a16="http://schemas.microsoft.com/office/drawing/2014/main" val="20024"/>
                    </a:ext>
                  </a:extLst>
                </a:gridCol>
                <a:gridCol w="240705">
                  <a:extLst>
                    <a:ext uri="{9D8B030D-6E8A-4147-A177-3AD203B41FA5}">
                      <a16:colId xmlns:a16="http://schemas.microsoft.com/office/drawing/2014/main" val="20025"/>
                    </a:ext>
                  </a:extLst>
                </a:gridCol>
                <a:gridCol w="380469">
                  <a:extLst>
                    <a:ext uri="{9D8B030D-6E8A-4147-A177-3AD203B41FA5}">
                      <a16:colId xmlns:a16="http://schemas.microsoft.com/office/drawing/2014/main" val="20026"/>
                    </a:ext>
                  </a:extLst>
                </a:gridCol>
                <a:gridCol w="248470">
                  <a:extLst>
                    <a:ext uri="{9D8B030D-6E8A-4147-A177-3AD203B41FA5}">
                      <a16:colId xmlns:a16="http://schemas.microsoft.com/office/drawing/2014/main" val="20027"/>
                    </a:ext>
                  </a:extLst>
                </a:gridCol>
              </a:tblGrid>
              <a:tr h="169078">
                <a:tc gridSpan="12">
                  <a:txBody>
                    <a:bodyPr/>
                    <a:lstStyle/>
                    <a:p>
                      <a:pPr algn="l" fontAlgn="ctr"/>
                      <a:r>
                        <a:rPr lang="en-US" sz="700" b="0" i="0" u="none" strike="noStrike">
                          <a:solidFill>
                            <a:srgbClr val="000000"/>
                          </a:solidFill>
                          <a:effectLst/>
                          <a:latin typeface="Calibri"/>
                        </a:rPr>
                        <a:t>Table S3: Genes differentially expressed in the hippocampus.</a:t>
                      </a:r>
                    </a:p>
                  </a:txBody>
                  <a:tcPr marL="7150" marR="7150" marT="7150"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a:endParaRPr>
                    </a:p>
                  </a:txBody>
                  <a:tcPr marL="7150" marR="7150" marT="715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9302">
                <a:tc>
                  <a:txBody>
                    <a:bodyPr/>
                    <a:lstStyle/>
                    <a:p>
                      <a:pPr algn="ctr" fontAlgn="ctr"/>
                      <a:endParaRPr lang="en-US" sz="600" b="0" i="0" u="none" strike="noStrike">
                        <a:solidFill>
                          <a:srgbClr val="000000"/>
                        </a:solidFill>
                        <a:effectLst/>
                        <a:latin typeface="Helvetica"/>
                      </a:endParaRP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gridSpan="11">
                  <a:txBody>
                    <a:bodyPr/>
                    <a:lstStyle/>
                    <a:p>
                      <a:pPr algn="ctr" fontAlgn="ctr"/>
                      <a:r>
                        <a:rPr lang="en-US" sz="600" b="0" i="0" u="none" strike="noStrike">
                          <a:solidFill>
                            <a:srgbClr val="000000"/>
                          </a:solidFill>
                          <a:effectLst/>
                          <a:latin typeface="Helvetica"/>
                        </a:rPr>
                        <a:t>Hippocampus</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16">
                  <a:txBody>
                    <a:bodyPr/>
                    <a:lstStyle/>
                    <a:p>
                      <a:pPr algn="ctr" fontAlgn="ctr"/>
                      <a:r>
                        <a:rPr lang="en-US" sz="600" b="0" i="0" u="none" strike="noStrike">
                          <a:solidFill>
                            <a:srgbClr val="000000"/>
                          </a:solidFill>
                          <a:effectLst/>
                          <a:latin typeface="Helvetica"/>
                        </a:rPr>
                        <a:t>Orbitofrontal Cortex</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59302">
                <a:tc>
                  <a:txBody>
                    <a:bodyPr/>
                    <a:lstStyle/>
                    <a:p>
                      <a:pPr algn="ctr" fontAlgn="ctr"/>
                      <a:endParaRPr lang="en-US" sz="600" b="0" i="0" u="none" strike="noStrike">
                        <a:solidFill>
                          <a:srgbClr val="000000"/>
                        </a:solidFill>
                        <a:effectLst/>
                        <a:latin typeface="Helvetica"/>
                      </a:endParaRPr>
                    </a:p>
                  </a:txBody>
                  <a:tcPr marL="7150" marR="7150" marT="715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All</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5">
                  <a:txBody>
                    <a:bodyPr/>
                    <a:lstStyle/>
                    <a:p>
                      <a:pPr algn="ctr" fontAlgn="ctr"/>
                      <a:r>
                        <a:rPr lang="en-US" sz="600" b="0" i="0" u="none" strike="noStrike" dirty="0">
                          <a:solidFill>
                            <a:srgbClr val="000000"/>
                          </a:solidFill>
                          <a:effectLst/>
                          <a:latin typeface="Helvetica"/>
                        </a:rPr>
                        <a:t>Schizophrenia </a:t>
                      </a:r>
                      <a:r>
                        <a:rPr lang="en-US" sz="600" b="0" i="0" u="none" strike="noStrike" dirty="0" err="1">
                          <a:solidFill>
                            <a:srgbClr val="000000"/>
                          </a:solidFill>
                          <a:effectLst/>
                          <a:latin typeface="Helvetica"/>
                        </a:rPr>
                        <a:t>Vs</a:t>
                      </a:r>
                      <a:r>
                        <a:rPr lang="en-US" sz="600" b="0" i="0" u="none" strike="noStrike" dirty="0">
                          <a:solidFill>
                            <a:srgbClr val="000000"/>
                          </a:solidFill>
                          <a:effectLst/>
                          <a:latin typeface="Helvetica"/>
                        </a:rPr>
                        <a:t> Control</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ctr"/>
                      <a:r>
                        <a:rPr lang="en-US" sz="600" b="0" i="0" u="none" strike="noStrike" dirty="0">
                          <a:solidFill>
                            <a:srgbClr val="000000"/>
                          </a:solidFill>
                          <a:effectLst/>
                          <a:latin typeface="Helvetica"/>
                        </a:rPr>
                        <a:t>Bipolar Disorder Vs. Control</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600" b="0" i="0" u="none" strike="noStrike">
                          <a:solidFill>
                            <a:srgbClr val="000000"/>
                          </a:solidFill>
                          <a:effectLst/>
                          <a:latin typeface="Helvetica"/>
                        </a:rPr>
                        <a:t>All</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5">
                  <a:txBody>
                    <a:bodyPr/>
                    <a:lstStyle/>
                    <a:p>
                      <a:pPr algn="ctr" fontAlgn="ctr"/>
                      <a:r>
                        <a:rPr lang="en-US" sz="600" b="0" i="0" u="none" strike="noStrike" dirty="0">
                          <a:solidFill>
                            <a:srgbClr val="000000"/>
                          </a:solidFill>
                          <a:effectLst/>
                          <a:latin typeface="Helvetica"/>
                        </a:rPr>
                        <a:t>Schizophrenia </a:t>
                      </a:r>
                      <a:r>
                        <a:rPr lang="en-US" sz="600" b="0" i="0" u="none" strike="noStrike" dirty="0" err="1">
                          <a:solidFill>
                            <a:srgbClr val="000000"/>
                          </a:solidFill>
                          <a:effectLst/>
                          <a:latin typeface="Helvetica"/>
                        </a:rPr>
                        <a:t>Vs</a:t>
                      </a:r>
                      <a:r>
                        <a:rPr lang="en-US" sz="600" b="0" i="0" u="none" strike="noStrike" dirty="0">
                          <a:solidFill>
                            <a:srgbClr val="000000"/>
                          </a:solidFill>
                          <a:effectLst/>
                          <a:latin typeface="Helvetica"/>
                        </a:rPr>
                        <a:t> Control</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ctr"/>
                      <a:r>
                        <a:rPr lang="en-US" sz="600" b="0" i="0" u="none" strike="noStrike" dirty="0">
                          <a:solidFill>
                            <a:srgbClr val="000000"/>
                          </a:solidFill>
                          <a:effectLst/>
                          <a:latin typeface="Helvetica"/>
                        </a:rPr>
                        <a:t>Bipolar Disorder Vs. Control</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ctr"/>
                      <a:r>
                        <a:rPr lang="en-US" sz="600" b="0" i="0" u="none" strike="noStrike" dirty="0">
                          <a:solidFill>
                            <a:srgbClr val="000000"/>
                          </a:solidFill>
                          <a:effectLst/>
                          <a:latin typeface="Helvetica"/>
                        </a:rPr>
                        <a:t>Major Depression </a:t>
                      </a:r>
                      <a:r>
                        <a:rPr lang="en-US" sz="600" b="0" i="0" u="none" strike="noStrike" dirty="0" err="1">
                          <a:solidFill>
                            <a:srgbClr val="000000"/>
                          </a:solidFill>
                          <a:effectLst/>
                          <a:latin typeface="Helvetica"/>
                        </a:rPr>
                        <a:t>Vs</a:t>
                      </a:r>
                      <a:r>
                        <a:rPr lang="en-US" sz="600" b="0" i="0" u="none" strike="noStrike" dirty="0">
                          <a:solidFill>
                            <a:srgbClr val="000000"/>
                          </a:solidFill>
                          <a:effectLst/>
                          <a:latin typeface="Helvetica"/>
                        </a:rPr>
                        <a:t> Control</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59302">
                <a:tc>
                  <a:txBody>
                    <a:bodyPr/>
                    <a:lstStyle/>
                    <a:p>
                      <a:pPr algn="ctr" fontAlgn="ctr"/>
                      <a:r>
                        <a:rPr lang="en-US" sz="600" b="0" i="0" u="none" strike="noStrike">
                          <a:solidFill>
                            <a:srgbClr val="000000"/>
                          </a:solidFill>
                          <a:effectLst/>
                          <a:latin typeface="Helvetica"/>
                        </a:rPr>
                        <a:t>Gene</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Counts</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Log</a:t>
                      </a:r>
                      <a:r>
                        <a:rPr lang="en-US" sz="600" b="0" i="0" u="none" strike="noStrike" baseline="-25000">
                          <a:solidFill>
                            <a:srgbClr val="000000"/>
                          </a:solidFill>
                          <a:effectLst/>
                          <a:latin typeface="Helvetica"/>
                        </a:rPr>
                        <a:t>2</a:t>
                      </a:r>
                      <a:r>
                        <a:rPr lang="en-US" sz="600" b="0" i="0" u="none" strike="noStrike">
                          <a:solidFill>
                            <a:srgbClr val="000000"/>
                          </a:solidFill>
                          <a:effectLst/>
                          <a:latin typeface="Helvetica"/>
                        </a:rPr>
                        <a:t>FC</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lfcSE</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stat</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pvalue</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padj</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Log</a:t>
                      </a:r>
                      <a:r>
                        <a:rPr lang="en-US" sz="600" b="0" i="0" u="none" strike="noStrike" baseline="-25000">
                          <a:solidFill>
                            <a:srgbClr val="000000"/>
                          </a:solidFill>
                          <a:effectLst/>
                          <a:latin typeface="Helvetica"/>
                        </a:rPr>
                        <a:t>2</a:t>
                      </a:r>
                      <a:r>
                        <a:rPr lang="en-US" sz="600" b="0" i="0" u="none" strike="noStrike">
                          <a:solidFill>
                            <a:srgbClr val="000000"/>
                          </a:solidFill>
                          <a:effectLst/>
                          <a:latin typeface="Helvetica"/>
                        </a:rPr>
                        <a:t>FC</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lfcSE</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stat</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pvalue</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padj</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Counts</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Log</a:t>
                      </a:r>
                      <a:r>
                        <a:rPr lang="en-US" sz="600" b="0" i="0" u="none" strike="noStrike" baseline="-25000">
                          <a:solidFill>
                            <a:srgbClr val="000000"/>
                          </a:solidFill>
                          <a:effectLst/>
                          <a:latin typeface="Helvetica"/>
                        </a:rPr>
                        <a:t>2</a:t>
                      </a:r>
                      <a:r>
                        <a:rPr lang="en-US" sz="600" b="0" i="0" u="none" strike="noStrike">
                          <a:solidFill>
                            <a:srgbClr val="000000"/>
                          </a:solidFill>
                          <a:effectLst/>
                          <a:latin typeface="Helvetica"/>
                        </a:rPr>
                        <a:t>FC</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lfcSE</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stat</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p value</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padj</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Log</a:t>
                      </a:r>
                      <a:r>
                        <a:rPr lang="en-US" sz="600" b="0" i="0" u="none" strike="noStrike" baseline="-25000">
                          <a:solidFill>
                            <a:srgbClr val="000000"/>
                          </a:solidFill>
                          <a:effectLst/>
                          <a:latin typeface="Helvetica"/>
                        </a:rPr>
                        <a:t>2</a:t>
                      </a:r>
                      <a:r>
                        <a:rPr lang="en-US" sz="600" b="0" i="0" u="none" strike="noStrike">
                          <a:solidFill>
                            <a:srgbClr val="000000"/>
                          </a:solidFill>
                          <a:effectLst/>
                          <a:latin typeface="Helvetica"/>
                        </a:rPr>
                        <a:t>FC</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lfcSE</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stat</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p value</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padj</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Log</a:t>
                      </a:r>
                      <a:r>
                        <a:rPr lang="en-US" sz="600" b="0" i="0" u="none" strike="noStrike" baseline="-25000">
                          <a:solidFill>
                            <a:srgbClr val="000000"/>
                          </a:solidFill>
                          <a:effectLst/>
                          <a:latin typeface="Helvetica"/>
                        </a:rPr>
                        <a:t>2</a:t>
                      </a:r>
                      <a:r>
                        <a:rPr lang="en-US" sz="600" b="0" i="0" u="none" strike="noStrike">
                          <a:solidFill>
                            <a:srgbClr val="000000"/>
                          </a:solidFill>
                          <a:effectLst/>
                          <a:latin typeface="Helvetica"/>
                        </a:rPr>
                        <a:t>FC</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lfcSE</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stat</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p value</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padj</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1078">
                <a:tc>
                  <a:txBody>
                    <a:bodyPr/>
                    <a:lstStyle/>
                    <a:p>
                      <a:pPr algn="ctr" fontAlgn="ctr"/>
                      <a:r>
                        <a:rPr lang="en-US" sz="600" b="0" i="1" u="none" strike="noStrike">
                          <a:solidFill>
                            <a:srgbClr val="000000"/>
                          </a:solidFill>
                          <a:effectLst/>
                          <a:latin typeface="Helvetica"/>
                        </a:rPr>
                        <a:t>LOC100131257</a:t>
                      </a:r>
                    </a:p>
                  </a:txBody>
                  <a:tcPr marL="7150" marR="7150" marT="71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219.38</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0.41</a:t>
                      </a:r>
                    </a:p>
                  </a:txBody>
                  <a:tcPr marL="7150" marR="7150" marT="71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0.08</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5.43</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1" i="0" u="none" strike="noStrike">
                          <a:solidFill>
                            <a:srgbClr val="000000"/>
                          </a:solidFill>
                          <a:effectLst/>
                          <a:latin typeface="Helvetica"/>
                        </a:rPr>
                        <a:t>5.52E-08</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1" i="0" u="none" strike="noStrike" dirty="0">
                          <a:solidFill>
                            <a:srgbClr val="000000"/>
                          </a:solidFill>
                          <a:effectLst/>
                          <a:latin typeface="Helvetica"/>
                        </a:rPr>
                        <a:t>9.06E-04</a:t>
                      </a:r>
                    </a:p>
                  </a:txBody>
                  <a:tcPr marL="7150" marR="7150" marT="71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2">
                        <a:lumMod val="20000"/>
                        <a:lumOff val="80000"/>
                      </a:schemeClr>
                    </a:solidFill>
                  </a:tcPr>
                </a:tc>
                <a:tc>
                  <a:txBody>
                    <a:bodyPr/>
                    <a:lstStyle/>
                    <a:p>
                      <a:pPr algn="ctr" fontAlgn="ctr"/>
                      <a:r>
                        <a:rPr lang="en-US" sz="600" b="0" i="0" u="none" strike="noStrike">
                          <a:solidFill>
                            <a:srgbClr val="000000"/>
                          </a:solidFill>
                          <a:effectLst/>
                          <a:latin typeface="Helvetica"/>
                        </a:rPr>
                        <a:t>0.10</a:t>
                      </a:r>
                    </a:p>
                  </a:txBody>
                  <a:tcPr marL="7150" marR="7150" marT="71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0.07</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1.38</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1.69E-01</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1.91</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-0.01</a:t>
                      </a:r>
                    </a:p>
                  </a:txBody>
                  <a:tcPr marL="7150" marR="7150" marT="71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0.11</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0.95</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-0.03</a:t>
                      </a:r>
                    </a:p>
                  </a:txBody>
                  <a:tcPr marL="7150" marR="7150" marT="71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0.11</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0.82</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0.16</a:t>
                      </a:r>
                    </a:p>
                  </a:txBody>
                  <a:tcPr marL="7150" marR="7150" marT="71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0.11</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1.46</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0.14</a:t>
                      </a:r>
                    </a:p>
                  </a:txBody>
                  <a:tcPr marL="7150" marR="7150" marT="71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4"/>
                  </a:ext>
                </a:extLst>
              </a:tr>
              <a:tr h="159302">
                <a:tc>
                  <a:txBody>
                    <a:bodyPr/>
                    <a:lstStyle/>
                    <a:p>
                      <a:pPr algn="ctr" fontAlgn="ctr"/>
                      <a:r>
                        <a:rPr lang="en-US" sz="600" b="0" i="1" u="none" strike="noStrike">
                          <a:solidFill>
                            <a:srgbClr val="000000"/>
                          </a:solidFill>
                          <a:effectLst/>
                          <a:latin typeface="Helvetica"/>
                        </a:rPr>
                        <a:t>LOC100288637</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309.86</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-0.38</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0.08</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-4.94</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7.80E-07</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4.27E-03</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600" b="0" i="0" u="none" strike="noStrike">
                          <a:solidFill>
                            <a:srgbClr val="000000"/>
                          </a:solidFill>
                          <a:effectLst/>
                          <a:latin typeface="Helvetica"/>
                        </a:rPr>
                        <a:t>-0.31</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0.08</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-4.06</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4.92E-05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0.12</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12.68</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-0.10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-0.44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-0.22</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-0.94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0.35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-0.10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-0.41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0.68</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5"/>
                  </a:ext>
                </a:extLst>
              </a:tr>
              <a:tr h="159302">
                <a:tc>
                  <a:txBody>
                    <a:bodyPr/>
                    <a:lstStyle/>
                    <a:p>
                      <a:pPr algn="ctr" fontAlgn="ctr"/>
                      <a:r>
                        <a:rPr lang="en-US" sz="600" b="0" i="1" u="none" strike="noStrike">
                          <a:solidFill>
                            <a:srgbClr val="000000"/>
                          </a:solidFill>
                          <a:effectLst/>
                          <a:latin typeface="Helvetica"/>
                        </a:rPr>
                        <a:t>KIF19</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1732.95</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0.46</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5.01</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5.50E-07</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4.27E-03</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600" b="0" i="0" u="none" strike="noStrike">
                          <a:solidFill>
                            <a:srgbClr val="000000"/>
                          </a:solidFill>
                          <a:effectLst/>
                          <a:latin typeface="Helvetica"/>
                        </a:rPr>
                        <a:t>0.18</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1.97</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4.88E-02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75.76</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0.35</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1.41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0.16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0.64</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2.59</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9.65E-03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0.18</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0.62</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2.50</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1.00E-02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6"/>
                  </a:ext>
                </a:extLst>
              </a:tr>
              <a:tr h="159302">
                <a:tc>
                  <a:txBody>
                    <a:bodyPr/>
                    <a:lstStyle/>
                    <a:p>
                      <a:pPr algn="ctr" fontAlgn="ctr"/>
                      <a:r>
                        <a:rPr lang="en-US" sz="600" b="0" i="1" u="none" strike="noStrike">
                          <a:solidFill>
                            <a:srgbClr val="000000"/>
                          </a:solidFill>
                          <a:effectLst/>
                          <a:latin typeface="Helvetica"/>
                        </a:rPr>
                        <a:t>SLC11A1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304.43</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0.42</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4.77</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1.82E-06</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7.48E-03</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600" b="0" i="0" u="none" strike="noStrike">
                          <a:solidFill>
                            <a:srgbClr val="000000"/>
                          </a:solidFill>
                          <a:effectLst/>
                          <a:latin typeface="Helvetica"/>
                        </a:rPr>
                        <a:t>0.00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0.04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9.67E-01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44.47</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0.46</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1.88</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6.00E-02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1.07</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4.35</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1.38E-05</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0.02</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5">
                        <a:lumMod val="20000"/>
                        <a:lumOff val="80000"/>
                      </a:schemeClr>
                    </a:solidFill>
                  </a:tcPr>
                </a:tc>
                <a:tc>
                  <a:txBody>
                    <a:bodyPr/>
                    <a:lstStyle/>
                    <a:p>
                      <a:pPr algn="ctr" fontAlgn="ctr"/>
                      <a:r>
                        <a:rPr lang="en-US" sz="600" b="0" i="0" u="none" strike="noStrike">
                          <a:solidFill>
                            <a:srgbClr val="000000"/>
                          </a:solidFill>
                          <a:effectLst/>
                          <a:latin typeface="Helvetica"/>
                        </a:rPr>
                        <a:t>0.45</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1.80</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7.00E-02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7"/>
                  </a:ext>
                </a:extLst>
              </a:tr>
              <a:tr h="159302">
                <a:tc>
                  <a:txBody>
                    <a:bodyPr/>
                    <a:lstStyle/>
                    <a:p>
                      <a:pPr algn="ctr" fontAlgn="ctr"/>
                      <a:r>
                        <a:rPr lang="en-US" sz="600" b="0" i="1" u="none" strike="noStrike" dirty="0">
                          <a:solidFill>
                            <a:srgbClr val="000000"/>
                          </a:solidFill>
                          <a:effectLst/>
                          <a:latin typeface="Helvetica"/>
                        </a:rPr>
                        <a:t>FKBP5</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2769.46</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0.41</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4.34</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1.40E-05</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3.29E-02</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600" b="0" i="0" u="none" strike="noStrike">
                          <a:solidFill>
                            <a:srgbClr val="000000"/>
                          </a:solidFill>
                          <a:effectLst/>
                          <a:latin typeface="Helvetica"/>
                        </a:rPr>
                        <a:t>0.29</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3.12</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1.78E-03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0.88</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155.92</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0.31</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1.32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0.19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0.94</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3.94</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8.05E-05</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0.04</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5">
                        <a:lumMod val="20000"/>
                        <a:lumOff val="80000"/>
                      </a:schemeClr>
                    </a:solidFill>
                  </a:tcPr>
                </a:tc>
                <a:tc>
                  <a:txBody>
                    <a:bodyPr/>
                    <a:lstStyle/>
                    <a:p>
                      <a:pPr algn="ctr" fontAlgn="ctr"/>
                      <a:r>
                        <a:rPr lang="en-US" sz="600" b="0" i="0" u="none" strike="noStrike">
                          <a:solidFill>
                            <a:srgbClr val="000000"/>
                          </a:solidFill>
                          <a:effectLst/>
                          <a:latin typeface="Helvetica"/>
                        </a:rPr>
                        <a:t>0.10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0.42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0.67</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8"/>
                  </a:ext>
                </a:extLst>
              </a:tr>
              <a:tr h="159302">
                <a:tc>
                  <a:txBody>
                    <a:bodyPr/>
                    <a:lstStyle/>
                    <a:p>
                      <a:pPr algn="ctr" fontAlgn="ctr"/>
                      <a:r>
                        <a:rPr lang="en-US" sz="600" b="0" i="1" u="none" strike="noStrike">
                          <a:solidFill>
                            <a:srgbClr val="000000"/>
                          </a:solidFill>
                          <a:effectLst/>
                          <a:latin typeface="Helvetica"/>
                        </a:rPr>
                        <a:t>GNA14</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599.69</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0.38</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4.35</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1.36E-05</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3.29E-02</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600" b="0" i="0" u="none" strike="noStrike">
                          <a:solidFill>
                            <a:srgbClr val="000000"/>
                          </a:solidFill>
                          <a:effectLst/>
                          <a:latin typeface="Helvetica"/>
                        </a:rPr>
                        <a:t>0.07</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0.78</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4.35E-01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57.71</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0.02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0.99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0.43</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1.78</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7.57E-02</a:t>
                      </a:r>
                    </a:p>
                  </a:txBody>
                  <a:tcPr marL="7150" marR="7150" marT="7150" marB="0" anchor="ctr">
                    <a:lnL>
                      <a:noFill/>
                    </a:lnL>
                    <a:lnR>
                      <a:noFill/>
                    </a:lnR>
                    <a:lnT>
                      <a:noFill/>
                    </a:lnT>
                    <a:lnB>
                      <a:noFill/>
                    </a:lnB>
                  </a:tcPr>
                </a:tc>
                <a:tc>
                  <a:txBody>
                    <a:bodyPr/>
                    <a:lstStyle/>
                    <a:p>
                      <a:pPr algn="ctr" fontAlgn="ctr"/>
                      <a:r>
                        <a:rPr lang="en-US" sz="600" b="0" i="0" u="none" strike="noStrike" dirty="0">
                          <a:solidFill>
                            <a:srgbClr val="000000"/>
                          </a:solidFill>
                          <a:effectLst/>
                          <a:latin typeface="Helvetica"/>
                        </a:rPr>
                        <a:t>0.38</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0.16</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0.52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59302">
                <a:tc>
                  <a:txBody>
                    <a:bodyPr/>
                    <a:lstStyle/>
                    <a:p>
                      <a:pPr algn="ctr" fontAlgn="ctr"/>
                      <a:r>
                        <a:rPr lang="en-US" sz="600" b="0" i="1" u="none" strike="noStrike">
                          <a:solidFill>
                            <a:srgbClr val="000000"/>
                          </a:solidFill>
                          <a:effectLst/>
                          <a:latin typeface="Helvetica"/>
                        </a:rPr>
                        <a:t>LOC100188947</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150.82</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0.35</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0.08</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4.41</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1.01E-05</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3.29E-02</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600" b="0" i="0" u="none" strike="noStrike">
                          <a:solidFill>
                            <a:srgbClr val="000000"/>
                          </a:solidFill>
                          <a:effectLst/>
                          <a:latin typeface="Helvetica"/>
                        </a:rPr>
                        <a:t>0.11</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0.08</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1.38</a:t>
                      </a:r>
                    </a:p>
                  </a:txBody>
                  <a:tcPr marL="7150" marR="7150" marT="7150" marB="0" anchor="ctr">
                    <a:lnL>
                      <a:noFill/>
                    </a:lnL>
                    <a:lnR>
                      <a:noFill/>
                    </a:lnR>
                    <a:lnT>
                      <a:noFill/>
                    </a:lnT>
                    <a:lnB>
                      <a:noFill/>
                    </a:lnB>
                  </a:tcPr>
                </a:tc>
                <a:tc>
                  <a:txBody>
                    <a:bodyPr/>
                    <a:lstStyle/>
                    <a:p>
                      <a:pPr algn="ctr" fontAlgn="ctr"/>
                      <a:r>
                        <a:rPr lang="en-US" sz="600" b="0" i="0" u="none" strike="noStrike" dirty="0">
                          <a:solidFill>
                            <a:srgbClr val="000000"/>
                          </a:solidFill>
                          <a:effectLst/>
                          <a:latin typeface="Helvetica"/>
                        </a:rPr>
                        <a:t>1.68E-01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1.02</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0.07</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0.12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0.53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0.05</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0.12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0.46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0.11</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0.12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0.91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0.36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0"/>
                  </a:ext>
                </a:extLst>
              </a:tr>
              <a:tr h="159302">
                <a:tc>
                  <a:txBody>
                    <a:bodyPr/>
                    <a:lstStyle/>
                    <a:p>
                      <a:pPr algn="ctr" fontAlgn="ctr"/>
                      <a:r>
                        <a:rPr lang="en-US" sz="600" b="0" i="1" u="none" strike="noStrike">
                          <a:solidFill>
                            <a:srgbClr val="000000"/>
                          </a:solidFill>
                          <a:effectLst/>
                          <a:latin typeface="Helvetica"/>
                        </a:rPr>
                        <a:t>HSPA7</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867.94</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-0.28</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0.07</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-4.21</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2.54E-05</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3.94E-02</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600" b="0" i="0" u="none" strike="noStrike">
                          <a:solidFill>
                            <a:srgbClr val="000000"/>
                          </a:solidFill>
                          <a:effectLst/>
                          <a:latin typeface="Helvetica"/>
                        </a:rPr>
                        <a:t>-0.26</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-4.09</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4.38E-05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0.12</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16.12</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0.20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0.87</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0.39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0.37</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1.56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0.12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-0.30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-1.27</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0.20</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1"/>
                  </a:ext>
                </a:extLst>
              </a:tr>
              <a:tr h="159302">
                <a:tc>
                  <a:txBody>
                    <a:bodyPr/>
                    <a:lstStyle/>
                    <a:p>
                      <a:pPr algn="ctr" fontAlgn="ctr"/>
                      <a:r>
                        <a:rPr lang="en-US" sz="600" b="0" i="1" u="none" strike="noStrike">
                          <a:solidFill>
                            <a:srgbClr val="000000"/>
                          </a:solidFill>
                          <a:effectLst/>
                          <a:latin typeface="Helvetica"/>
                        </a:rPr>
                        <a:t>SVEP1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715.20</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0.38</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4.24</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2.27E-05</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3.94E-02</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600" b="0" i="0" u="none" strike="noStrike">
                          <a:solidFill>
                            <a:srgbClr val="000000"/>
                          </a:solidFill>
                          <a:effectLst/>
                          <a:latin typeface="Helvetica"/>
                        </a:rPr>
                        <a:t>0.29</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3.27</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1.08E-03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0.71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97.52</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-0.14</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0.53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0.44</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1.93</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5.39E-02</a:t>
                      </a:r>
                    </a:p>
                  </a:txBody>
                  <a:tcPr marL="7150" marR="7150" marT="7150" marB="0" anchor="ctr">
                    <a:lnL>
                      <a:noFill/>
                    </a:lnL>
                    <a:lnR>
                      <a:noFill/>
                    </a:lnR>
                    <a:lnT>
                      <a:noFill/>
                    </a:lnT>
                    <a:lnB>
                      <a:noFill/>
                    </a:lnB>
                  </a:tcPr>
                </a:tc>
                <a:tc>
                  <a:txBody>
                    <a:bodyPr/>
                    <a:lstStyle/>
                    <a:p>
                      <a:pPr algn="ctr" fontAlgn="ctr"/>
                      <a:r>
                        <a:rPr lang="en-US" sz="600" b="0" i="0" u="none" strike="noStrike" dirty="0">
                          <a:solidFill>
                            <a:srgbClr val="000000"/>
                          </a:solidFill>
                          <a:effectLst/>
                          <a:latin typeface="Helvetica"/>
                        </a:rPr>
                        <a:t>0.34</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1.02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0.31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2"/>
                  </a:ext>
                </a:extLst>
              </a:tr>
              <a:tr h="159302">
                <a:tc>
                  <a:txBody>
                    <a:bodyPr/>
                    <a:lstStyle/>
                    <a:p>
                      <a:pPr algn="ctr" fontAlgn="ctr"/>
                      <a:r>
                        <a:rPr lang="en-US" sz="600" b="0" i="1" u="none" strike="noStrike">
                          <a:solidFill>
                            <a:srgbClr val="000000"/>
                          </a:solidFill>
                          <a:effectLst/>
                          <a:latin typeface="Helvetica"/>
                        </a:rPr>
                        <a:t>MT1X</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5020.40</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0.37</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4.20</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2.64E-05</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3.94E-02</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600" b="0" i="0" u="none" strike="noStrike">
                          <a:solidFill>
                            <a:srgbClr val="000000"/>
                          </a:solidFill>
                          <a:effectLst/>
                          <a:latin typeface="Helvetica"/>
                        </a:rPr>
                        <a:t>0.21</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2.36</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1.83E-02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155.36</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0.48</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1.96</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5.00E-02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0.83</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3.35</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8.14E-04</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0.08</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5">
                        <a:lumMod val="20000"/>
                        <a:lumOff val="80000"/>
                      </a:schemeClr>
                    </a:solidFill>
                  </a:tcPr>
                </a:tc>
                <a:tc>
                  <a:txBody>
                    <a:bodyPr/>
                    <a:lstStyle/>
                    <a:p>
                      <a:pPr algn="ctr" fontAlgn="ctr"/>
                      <a:r>
                        <a:rPr lang="en-US" sz="600" b="0" i="0" u="none" strike="noStrike">
                          <a:solidFill>
                            <a:srgbClr val="000000"/>
                          </a:solidFill>
                          <a:effectLst/>
                          <a:latin typeface="Helvetica"/>
                        </a:rPr>
                        <a:t>0.54</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2.19</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3.00E-02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3"/>
                  </a:ext>
                </a:extLst>
              </a:tr>
              <a:tr h="159302">
                <a:tc>
                  <a:txBody>
                    <a:bodyPr/>
                    <a:lstStyle/>
                    <a:p>
                      <a:pPr algn="ctr" fontAlgn="ctr"/>
                      <a:r>
                        <a:rPr lang="en-US" sz="600" b="0" i="1" u="none" strike="noStrike" dirty="0">
                          <a:solidFill>
                            <a:srgbClr val="000000"/>
                          </a:solidFill>
                          <a:effectLst/>
                          <a:latin typeface="Helvetica"/>
                        </a:rPr>
                        <a:t>S100A8</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92.33</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0.21</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4.23</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2.36E-05</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3.94E-02</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600" b="0" i="0" u="none" strike="noStrike">
                          <a:solidFill>
                            <a:srgbClr val="000000"/>
                          </a:solidFill>
                          <a:effectLst/>
                          <a:latin typeface="Helvetica"/>
                        </a:rPr>
                        <a:t>0.03</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5.22E-01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28.48</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0.47</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0.15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3.06</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2.22E-03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0.10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0.16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0.54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0.10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0.16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0.53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4"/>
                  </a:ext>
                </a:extLst>
              </a:tr>
              <a:tr h="159302">
                <a:tc>
                  <a:txBody>
                    <a:bodyPr/>
                    <a:lstStyle/>
                    <a:p>
                      <a:pPr algn="ctr" fontAlgn="ctr"/>
                      <a:r>
                        <a:rPr lang="en-US" sz="600" b="0" i="1" u="none" strike="noStrike">
                          <a:solidFill>
                            <a:srgbClr val="000000"/>
                          </a:solidFill>
                          <a:effectLst/>
                          <a:latin typeface="Helvetica"/>
                        </a:rPr>
                        <a:t>NR4A2</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1860.74</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-0.37</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-3.97</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7.16E-05</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9.80E-02</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2">
                        <a:lumMod val="20000"/>
                        <a:lumOff val="80000"/>
                      </a:schemeClr>
                    </a:solidFill>
                  </a:tcPr>
                </a:tc>
                <a:tc>
                  <a:txBody>
                    <a:bodyPr/>
                    <a:lstStyle/>
                    <a:p>
                      <a:pPr algn="ctr" fontAlgn="ctr"/>
                      <a:r>
                        <a:rPr lang="en-US" sz="600" b="0" i="0" u="none" strike="noStrike">
                          <a:solidFill>
                            <a:srgbClr val="000000"/>
                          </a:solidFill>
                          <a:effectLst/>
                          <a:latin typeface="Helvetica"/>
                        </a:rPr>
                        <a:t>-0.29</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-3.10</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1.92E-03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0.89</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108.57</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-0.63</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-2.66</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1.00E-02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-1.03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0.30</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0.63</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-0.50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-2.11</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3.00E-02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5"/>
                  </a:ext>
                </a:extLst>
              </a:tr>
              <a:tr h="159302">
                <a:tc>
                  <a:txBody>
                    <a:bodyPr/>
                    <a:lstStyle/>
                    <a:p>
                      <a:pPr algn="ctr" fontAlgn="ctr"/>
                      <a:r>
                        <a:rPr lang="en-US" sz="600" b="0" i="1" u="none" strike="noStrike">
                          <a:solidFill>
                            <a:srgbClr val="000000"/>
                          </a:solidFill>
                          <a:effectLst/>
                          <a:latin typeface="Helvetica"/>
                        </a:rPr>
                        <a:t>RPPH1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1246.73</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-0.01</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0.07</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-0.18</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8.60E-01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0.48</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7.39</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1.51E-13</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3.29E-09</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4">
                        <a:lumMod val="20000"/>
                        <a:lumOff val="80000"/>
                      </a:schemeClr>
                    </a:solidFill>
                  </a:tcPr>
                </a:tc>
                <a:tc>
                  <a:txBody>
                    <a:bodyPr/>
                    <a:lstStyle/>
                    <a:p>
                      <a:pPr algn="ctr" fontAlgn="ctr"/>
                      <a:r>
                        <a:rPr lang="en-US" sz="600" b="0" i="0" u="none" strike="noStrike">
                          <a:solidFill>
                            <a:srgbClr val="000000"/>
                          </a:solidFill>
                          <a:effectLst/>
                          <a:latin typeface="Helvetica"/>
                        </a:rPr>
                        <a:t>15.16</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-1.04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0.30</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0.53</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2.36</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0.02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-0.10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-0.45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6"/>
                  </a:ext>
                </a:extLst>
              </a:tr>
              <a:tr h="159302">
                <a:tc>
                  <a:txBody>
                    <a:bodyPr/>
                    <a:lstStyle/>
                    <a:p>
                      <a:pPr algn="ctr" fontAlgn="ctr"/>
                      <a:r>
                        <a:rPr lang="en-US" sz="600" b="0" i="1" u="none" strike="noStrike">
                          <a:solidFill>
                            <a:srgbClr val="000000"/>
                          </a:solidFill>
                          <a:effectLst/>
                          <a:latin typeface="Helvetica"/>
                        </a:rPr>
                        <a:t>SCARNA2</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192.55</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-0.01</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-0.11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9.15E-01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0.35</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6.12</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9.48E-10</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1.04E-05</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4">
                        <a:lumMod val="20000"/>
                        <a:lumOff val="80000"/>
                      </a:schemeClr>
                    </a:solidFill>
                  </a:tcPr>
                </a:tc>
                <a:tc>
                  <a:txBody>
                    <a:bodyPr/>
                    <a:lstStyle/>
                    <a:p>
                      <a:pPr algn="ctr" fontAlgn="ctr"/>
                      <a:r>
                        <a:rPr lang="en-US" sz="600" b="0" i="0" u="none" strike="noStrike">
                          <a:solidFill>
                            <a:srgbClr val="000000"/>
                          </a:solidFill>
                          <a:effectLst/>
                          <a:latin typeface="Helvetica"/>
                        </a:rPr>
                        <a:t>2.92</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0.04</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0.16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0.22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0.83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0.26</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0.17</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1.56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0.12</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0.17</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0.51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7"/>
                  </a:ext>
                </a:extLst>
              </a:tr>
              <a:tr h="159302">
                <a:tc>
                  <a:txBody>
                    <a:bodyPr/>
                    <a:lstStyle/>
                    <a:p>
                      <a:pPr algn="ctr" fontAlgn="ctr"/>
                      <a:r>
                        <a:rPr lang="en-US" sz="600" b="0" i="1" u="none" strike="noStrike">
                          <a:solidFill>
                            <a:srgbClr val="000000"/>
                          </a:solidFill>
                          <a:effectLst/>
                          <a:latin typeface="Helvetica"/>
                        </a:rPr>
                        <a:t>CDR1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2177.67</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0.02</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0.08</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8.20E-01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0.48</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0.08</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5.88</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4.08E-09</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2.97E-05</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4">
                        <a:lumMod val="20000"/>
                        <a:lumOff val="80000"/>
                      </a:schemeClr>
                    </a:solidFill>
                  </a:tcPr>
                </a:tc>
                <a:tc>
                  <a:txBody>
                    <a:bodyPr/>
                    <a:lstStyle/>
                    <a:p>
                      <a:pPr algn="ctr" fontAlgn="ctr"/>
                      <a:r>
                        <a:rPr lang="en-US" sz="600" b="0" i="0" u="none" strike="noStrike">
                          <a:solidFill>
                            <a:srgbClr val="000000"/>
                          </a:solidFill>
                          <a:effectLst/>
                          <a:latin typeface="Helvetica"/>
                        </a:rPr>
                        <a:t>1345.21</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-0.07</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-0.31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0.76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-0.12</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-0.54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0.59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0.83</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0.16</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0.49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0.78</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8"/>
                  </a:ext>
                </a:extLst>
              </a:tr>
              <a:tr h="159302">
                <a:tc>
                  <a:txBody>
                    <a:bodyPr/>
                    <a:lstStyle/>
                    <a:p>
                      <a:pPr algn="ctr" fontAlgn="ctr"/>
                      <a:r>
                        <a:rPr lang="en-US" sz="600" b="0" i="1" u="none" strike="noStrike">
                          <a:solidFill>
                            <a:srgbClr val="000000"/>
                          </a:solidFill>
                          <a:effectLst/>
                          <a:latin typeface="Helvetica"/>
                        </a:rPr>
                        <a:t>PAR5</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333.34</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0.08</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0.89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3.73E-01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0.47</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5.42</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5.82E-08</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3.18E-04</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4">
                        <a:lumMod val="20000"/>
                        <a:lumOff val="80000"/>
                      </a:schemeClr>
                    </a:solidFill>
                  </a:tcPr>
                </a:tc>
                <a:tc>
                  <a:txBody>
                    <a:bodyPr/>
                    <a:lstStyle/>
                    <a:p>
                      <a:pPr algn="ctr" fontAlgn="ctr"/>
                      <a:r>
                        <a:rPr lang="en-US" sz="600" b="0" i="0" u="none" strike="noStrike">
                          <a:solidFill>
                            <a:srgbClr val="000000"/>
                          </a:solidFill>
                          <a:effectLst/>
                          <a:latin typeface="Helvetica"/>
                        </a:rPr>
                        <a:t>19.40</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0.08</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0.34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0.73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-0.14</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-0.60</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0.55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-0.13</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0.24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-0.53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0.59</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9"/>
                  </a:ext>
                </a:extLst>
              </a:tr>
              <a:tr h="159302">
                <a:tc>
                  <a:txBody>
                    <a:bodyPr/>
                    <a:lstStyle/>
                    <a:p>
                      <a:pPr algn="ctr" fontAlgn="ctr"/>
                      <a:r>
                        <a:rPr lang="en-US" sz="600" b="0" i="1" u="none" strike="noStrike">
                          <a:solidFill>
                            <a:srgbClr val="000000"/>
                          </a:solidFill>
                          <a:effectLst/>
                          <a:latin typeface="Helvetica"/>
                        </a:rPr>
                        <a:t>RMRP</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604.09</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-0.01</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-0.28</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7.81E-01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0.23</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5.12</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2.98E-07</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1.30E-03</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4">
                        <a:lumMod val="20000"/>
                        <a:lumOff val="80000"/>
                      </a:schemeClr>
                    </a:solidFill>
                  </a:tcPr>
                </a:tc>
                <a:tc>
                  <a:txBody>
                    <a:bodyPr/>
                    <a:lstStyle/>
                    <a:p>
                      <a:pPr algn="ctr" fontAlgn="ctr"/>
                      <a:r>
                        <a:rPr lang="en-US" sz="600" b="0" i="0" u="none" strike="noStrike">
                          <a:solidFill>
                            <a:srgbClr val="000000"/>
                          </a:solidFill>
                          <a:effectLst/>
                          <a:latin typeface="Helvetica"/>
                        </a:rPr>
                        <a:t>0.19</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-0.01</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-0.17</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0.86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0.96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0.05</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0.78</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0.44</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20"/>
                  </a:ext>
                </a:extLst>
              </a:tr>
              <a:tr h="159302">
                <a:tc>
                  <a:txBody>
                    <a:bodyPr/>
                    <a:lstStyle/>
                    <a:p>
                      <a:pPr algn="ctr" fontAlgn="ctr"/>
                      <a:r>
                        <a:rPr lang="en-US" sz="600" b="0" i="1" u="none" strike="noStrike">
                          <a:solidFill>
                            <a:srgbClr val="000000"/>
                          </a:solidFill>
                          <a:effectLst/>
                          <a:latin typeface="Helvetica"/>
                        </a:rPr>
                        <a:t>MTRNR2L6</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9.75</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0.07</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0.93</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3.52E-01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0.30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4.72</a:t>
                      </a:r>
                    </a:p>
                  </a:txBody>
                  <a:tcPr marL="7150" marR="7150" marT="7150" marB="0" anchor="ctr">
                    <a:lnL>
                      <a:noFill/>
                    </a:lnL>
                    <a:lnR>
                      <a:noFill/>
                    </a:lnR>
                    <a:lnT>
                      <a:noFill/>
                    </a:lnT>
                    <a:lnB>
                      <a:noFill/>
                    </a:lnB>
                  </a:tcPr>
                </a:tc>
                <a:tc>
                  <a:txBody>
                    <a:bodyPr/>
                    <a:lstStyle/>
                    <a:p>
                      <a:pPr algn="ctr" fontAlgn="ctr"/>
                      <a:r>
                        <a:rPr lang="en-US" sz="600" b="1" i="0" u="none" strike="noStrike">
                          <a:solidFill>
                            <a:srgbClr val="000000"/>
                          </a:solidFill>
                          <a:effectLst/>
                          <a:latin typeface="Helvetica"/>
                        </a:rPr>
                        <a:t>2.37E-06</a:t>
                      </a:r>
                    </a:p>
                  </a:txBody>
                  <a:tcPr marL="7150" marR="7150" marT="7150" marB="0" anchor="ctr">
                    <a:lnL>
                      <a:noFill/>
                    </a:lnL>
                    <a:lnR>
                      <a:noFill/>
                    </a:lnR>
                    <a:lnT>
                      <a:noFill/>
                    </a:lnT>
                    <a:lnB>
                      <a:noFill/>
                    </a:lnB>
                  </a:tcPr>
                </a:tc>
                <a:tc>
                  <a:txBody>
                    <a:bodyPr/>
                    <a:lstStyle/>
                    <a:p>
                      <a:pPr algn="ctr" fontAlgn="ctr"/>
                      <a:r>
                        <a:rPr lang="en-US" sz="600" b="1" i="0" u="none" strike="noStrike" dirty="0">
                          <a:solidFill>
                            <a:srgbClr val="000000"/>
                          </a:solidFill>
                          <a:effectLst/>
                          <a:latin typeface="Helvetica"/>
                        </a:rPr>
                        <a:t>8.63E-03</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solidFill>
                      <a:schemeClr val="accent4">
                        <a:lumMod val="20000"/>
                        <a:lumOff val="80000"/>
                      </a:schemeClr>
                    </a:solidFill>
                  </a:tcPr>
                </a:tc>
                <a:tc>
                  <a:txBody>
                    <a:bodyPr/>
                    <a:lstStyle/>
                    <a:p>
                      <a:pPr algn="ctr" fontAlgn="ctr"/>
                      <a:r>
                        <a:rPr lang="en-US" sz="600" b="0" i="0" u="none" strike="noStrike">
                          <a:solidFill>
                            <a:srgbClr val="000000"/>
                          </a:solidFill>
                          <a:effectLst/>
                          <a:latin typeface="Helvetica"/>
                        </a:rPr>
                        <a:t>0.07</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0.00</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0.05</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0.00</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1.00</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0.03</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0.51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0.61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600" b="0" i="0" u="none" strike="noStrike">
                          <a:solidFill>
                            <a:srgbClr val="000000"/>
                          </a:solidFill>
                          <a:effectLst/>
                          <a:latin typeface="Helvetica"/>
                        </a:rPr>
                        <a:t>0.02</a:t>
                      </a:r>
                    </a:p>
                  </a:txBody>
                  <a:tcPr marL="7150" marR="7150" marT="715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0.31</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0.76</a:t>
                      </a:r>
                    </a:p>
                  </a:txBody>
                  <a:tcPr marL="7150" marR="7150" marT="7150" marB="0" anchor="ctr">
                    <a:lnL>
                      <a:noFill/>
                    </a:lnL>
                    <a:lnR>
                      <a:noFill/>
                    </a:lnR>
                    <a:lnT>
                      <a:noFill/>
                    </a:lnT>
                    <a:lnB>
                      <a:noFill/>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21"/>
                  </a:ext>
                </a:extLst>
              </a:tr>
              <a:tr h="159302">
                <a:tc>
                  <a:txBody>
                    <a:bodyPr/>
                    <a:lstStyle/>
                    <a:p>
                      <a:pPr algn="ctr" fontAlgn="ctr"/>
                      <a:r>
                        <a:rPr lang="en-US" sz="600" b="0" i="1" u="none" strike="noStrike">
                          <a:solidFill>
                            <a:srgbClr val="000000"/>
                          </a:solidFill>
                          <a:effectLst/>
                          <a:latin typeface="Helvetica"/>
                        </a:rPr>
                        <a:t>MUC16</a:t>
                      </a:r>
                    </a:p>
                  </a:txBody>
                  <a:tcPr marL="7150" marR="7150" marT="715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10.41</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0.00</a:t>
                      </a:r>
                    </a:p>
                  </a:txBody>
                  <a:tcPr marL="7150" marR="7150" marT="715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0.04</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-0.10</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9.24E-01</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0.17</a:t>
                      </a:r>
                    </a:p>
                  </a:txBody>
                  <a:tcPr marL="7150" marR="7150" marT="715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0.04</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4.18</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1" i="0" u="none" strike="noStrike">
                          <a:solidFill>
                            <a:srgbClr val="000000"/>
                          </a:solidFill>
                          <a:effectLst/>
                          <a:latin typeface="Helvetica"/>
                        </a:rPr>
                        <a:t>2.96E-05</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1" i="0" u="none" strike="noStrike" dirty="0">
                          <a:solidFill>
                            <a:srgbClr val="000000"/>
                          </a:solidFill>
                          <a:effectLst/>
                          <a:latin typeface="Helvetica"/>
                        </a:rPr>
                        <a:t>9.24E-02</a:t>
                      </a:r>
                    </a:p>
                  </a:txBody>
                  <a:tcPr marL="7150" marR="7150" marT="715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US" sz="600" b="0" i="0" u="none" strike="noStrike">
                          <a:solidFill>
                            <a:srgbClr val="000000"/>
                          </a:solidFill>
                          <a:effectLst/>
                          <a:latin typeface="Helvetica"/>
                        </a:rPr>
                        <a:t>0.63</a:t>
                      </a:r>
                    </a:p>
                  </a:txBody>
                  <a:tcPr marL="7150" marR="7150" marT="71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0.00</a:t>
                      </a:r>
                    </a:p>
                  </a:txBody>
                  <a:tcPr marL="7150" marR="7150" marT="715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0.00</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1.00</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1</a:t>
                      </a:r>
                    </a:p>
                  </a:txBody>
                  <a:tcPr marL="7150" marR="7150" marT="715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0.10</a:t>
                      </a:r>
                    </a:p>
                  </a:txBody>
                  <a:tcPr marL="7150" marR="7150" marT="715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1.52</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0.13</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0.00</a:t>
                      </a:r>
                    </a:p>
                  </a:txBody>
                  <a:tcPr marL="7150" marR="7150" marT="715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0.06</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0.00</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Helvetica"/>
                        </a:rPr>
                        <a:t>1.00</a:t>
                      </a:r>
                    </a:p>
                  </a:txBody>
                  <a:tcPr marL="7150" marR="7150" marT="71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dirty="0">
                          <a:solidFill>
                            <a:srgbClr val="000000"/>
                          </a:solidFill>
                          <a:effectLst/>
                          <a:latin typeface="Helvetica"/>
                        </a:rPr>
                        <a:t>NA</a:t>
                      </a:r>
                    </a:p>
                  </a:txBody>
                  <a:tcPr marL="7150" marR="7150" marT="715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3" name="Rectangle 2"/>
          <p:cNvSpPr/>
          <p:nvPr/>
        </p:nvSpPr>
        <p:spPr>
          <a:xfrm>
            <a:off x="1653559" y="2396437"/>
            <a:ext cx="8926098" cy="13252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653559" y="3352774"/>
            <a:ext cx="8926098" cy="13252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653559" y="2558158"/>
            <a:ext cx="8926098" cy="13252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790812" y="5153538"/>
            <a:ext cx="8610376" cy="830997"/>
          </a:xfrm>
          <a:prstGeom prst="rect">
            <a:avLst/>
          </a:prstGeom>
          <a:noFill/>
        </p:spPr>
        <p:txBody>
          <a:bodyPr wrap="square" rtlCol="0">
            <a:spAutoFit/>
          </a:bodyPr>
          <a:lstStyle/>
          <a:p>
            <a:r>
              <a:rPr lang="en-US" sz="1600" i="1" dirty="0"/>
              <a:t>SLC11A1</a:t>
            </a:r>
            <a:r>
              <a:rPr lang="en-US" sz="1600" dirty="0"/>
              <a:t> – iron transporter with key role in innate immunity</a:t>
            </a:r>
          </a:p>
          <a:p>
            <a:r>
              <a:rPr lang="en-US" sz="1600" i="1" dirty="0"/>
              <a:t>MT1X</a:t>
            </a:r>
            <a:r>
              <a:rPr lang="en-US" sz="1600" dirty="0"/>
              <a:t> – </a:t>
            </a:r>
            <a:r>
              <a:rPr lang="en-US" sz="1600" dirty="0" err="1"/>
              <a:t>metallthionein</a:t>
            </a:r>
            <a:r>
              <a:rPr lang="en-US" sz="1600" dirty="0"/>
              <a:t>, </a:t>
            </a:r>
            <a:r>
              <a:rPr lang="en-US" sz="1600" dirty="0" err="1"/>
              <a:t>neuroprotective</a:t>
            </a:r>
            <a:r>
              <a:rPr lang="en-US" sz="1600" dirty="0"/>
              <a:t> during stress response, </a:t>
            </a:r>
            <a:r>
              <a:rPr lang="en-US" sz="1600" dirty="0" err="1"/>
              <a:t>dysregulated</a:t>
            </a:r>
            <a:r>
              <a:rPr lang="en-US" sz="1600" dirty="0"/>
              <a:t> in psychosis and suicide</a:t>
            </a:r>
          </a:p>
          <a:p>
            <a:r>
              <a:rPr lang="en-US" sz="1600" i="1" dirty="0"/>
              <a:t>FKBP5</a:t>
            </a:r>
            <a:r>
              <a:rPr lang="en-US" sz="1600" dirty="0"/>
              <a:t> – key regulator of glucocorticoid response</a:t>
            </a:r>
          </a:p>
        </p:txBody>
      </p:sp>
      <p:sp>
        <p:nvSpPr>
          <p:cNvPr id="8" name="TextBox 7"/>
          <p:cNvSpPr txBox="1"/>
          <p:nvPr/>
        </p:nvSpPr>
        <p:spPr>
          <a:xfrm>
            <a:off x="3137498" y="317483"/>
            <a:ext cx="5917004" cy="369332"/>
          </a:xfrm>
          <a:prstGeom prst="rect">
            <a:avLst/>
          </a:prstGeom>
          <a:noFill/>
        </p:spPr>
        <p:txBody>
          <a:bodyPr wrap="none" rtlCol="0">
            <a:spAutoFit/>
          </a:bodyPr>
          <a:lstStyle/>
          <a:p>
            <a:r>
              <a:rPr lang="en-US" dirty="0"/>
              <a:t>Genes Significant in Both Brain Regions in Different Disorders</a:t>
            </a:r>
          </a:p>
        </p:txBody>
      </p:sp>
    </p:spTree>
    <p:extLst>
      <p:ext uri="{BB962C8B-B14F-4D97-AF65-F5344CB8AC3E}">
        <p14:creationId xmlns:p14="http://schemas.microsoft.com/office/powerpoint/2010/main" val="3470856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081244" y="1324279"/>
            <a:ext cx="6393940" cy="3951288"/>
          </a:xfrm>
        </p:spPr>
        <p:txBody>
          <a:bodyPr>
            <a:normAutofit fontScale="92500" lnSpcReduction="20000"/>
          </a:bodyPr>
          <a:lstStyle/>
          <a:p>
            <a:pPr marL="0" indent="0">
              <a:buNone/>
            </a:pPr>
            <a:r>
              <a:rPr lang="en-US" b="1" dirty="0"/>
              <a:t>Why Look Across Brain Regions and Diagnoses?</a:t>
            </a:r>
          </a:p>
          <a:p>
            <a:r>
              <a:rPr lang="en-US" sz="2200" dirty="0"/>
              <a:t>Core deficits</a:t>
            </a:r>
          </a:p>
          <a:p>
            <a:pPr lvl="1"/>
            <a:r>
              <a:rPr lang="en-US" dirty="0"/>
              <a:t>Common across diagnoses</a:t>
            </a:r>
          </a:p>
          <a:p>
            <a:pPr lvl="1"/>
            <a:r>
              <a:rPr lang="en-US" dirty="0"/>
              <a:t>Common across brain regions</a:t>
            </a:r>
          </a:p>
          <a:p>
            <a:endParaRPr lang="en-US" sz="2200" dirty="0"/>
          </a:p>
          <a:p>
            <a:pPr marL="0" indent="0">
              <a:buNone/>
            </a:pPr>
            <a:r>
              <a:rPr lang="en-US" b="1" dirty="0"/>
              <a:t>Why Use Gene Set Expression Analysis?</a:t>
            </a:r>
          </a:p>
          <a:p>
            <a:r>
              <a:rPr lang="en-US" sz="2200" dirty="0"/>
              <a:t>Changes in individual genes are not reproducible</a:t>
            </a:r>
          </a:p>
          <a:p>
            <a:pPr lvl="1"/>
            <a:r>
              <a:rPr lang="en-US" sz="1800" dirty="0"/>
              <a:t>High sample-to-sample variability </a:t>
            </a:r>
          </a:p>
          <a:p>
            <a:pPr lvl="1"/>
            <a:r>
              <a:rPr lang="en-US" sz="1800" dirty="0"/>
              <a:t>Small expression differences</a:t>
            </a:r>
          </a:p>
          <a:p>
            <a:pPr lvl="1"/>
            <a:r>
              <a:rPr lang="en-US" sz="1800" dirty="0"/>
              <a:t>Different genes in different individuals </a:t>
            </a:r>
          </a:p>
          <a:p>
            <a:r>
              <a:rPr lang="en-US" sz="2200" dirty="0"/>
              <a:t>Genes in same pathway = same symptoms</a:t>
            </a:r>
          </a:p>
          <a:p>
            <a:pPr marL="0" indent="0">
              <a:buNone/>
            </a:pPr>
            <a:endParaRPr lang="en-US" sz="2200" dirty="0"/>
          </a:p>
          <a:p>
            <a:endParaRPr lang="en-US" sz="2200" dirty="0"/>
          </a:p>
        </p:txBody>
      </p:sp>
    </p:spTree>
    <p:extLst>
      <p:ext uri="{BB962C8B-B14F-4D97-AF65-F5344CB8AC3E}">
        <p14:creationId xmlns:p14="http://schemas.microsoft.com/office/powerpoint/2010/main" val="120908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06229" y="378768"/>
            <a:ext cx="4052200" cy="461665"/>
          </a:xfrm>
          <a:prstGeom prst="rect">
            <a:avLst/>
          </a:prstGeom>
          <a:noFill/>
        </p:spPr>
        <p:txBody>
          <a:bodyPr wrap="none" rtlCol="0">
            <a:spAutoFit/>
          </a:bodyPr>
          <a:lstStyle/>
          <a:p>
            <a:r>
              <a:rPr lang="en-US" sz="2400" b="1" dirty="0"/>
              <a:t>Gene Set Enrichment Analysis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139" y="1026966"/>
            <a:ext cx="6086475" cy="48482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Rectangle 2"/>
          <p:cNvSpPr/>
          <p:nvPr/>
        </p:nvSpPr>
        <p:spPr>
          <a:xfrm>
            <a:off x="5939483" y="5875190"/>
            <a:ext cx="3219151" cy="369332"/>
          </a:xfrm>
          <a:prstGeom prst="rect">
            <a:avLst/>
          </a:prstGeom>
        </p:spPr>
        <p:txBody>
          <a:bodyPr wrap="none">
            <a:spAutoFit/>
          </a:bodyPr>
          <a:lstStyle/>
          <a:p>
            <a:r>
              <a:rPr lang="en-US" dirty="0"/>
              <a:t>(</a:t>
            </a:r>
            <a:r>
              <a:rPr lang="en-US" dirty="0">
                <a:hlinkClick r:id="rId3"/>
              </a:rPr>
              <a:t>2005, PNAS 102, 15545-15550</a:t>
            </a:r>
            <a:r>
              <a:rPr lang="en-US" dirty="0"/>
              <a:t>) </a:t>
            </a:r>
          </a:p>
        </p:txBody>
      </p:sp>
      <p:sp>
        <p:nvSpPr>
          <p:cNvPr id="5" name="Vertical Scroll 4"/>
          <p:cNvSpPr/>
          <p:nvPr/>
        </p:nvSpPr>
        <p:spPr>
          <a:xfrm>
            <a:off x="2806746" y="1386136"/>
            <a:ext cx="997857" cy="3846275"/>
          </a:xfrm>
          <a:prstGeom prst="verticalScroll">
            <a:avLst/>
          </a:prstGeom>
          <a:solidFill>
            <a:schemeClr val="accent2">
              <a:lumMod val="40000"/>
              <a:lumOff val="6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497847" y="1307736"/>
            <a:ext cx="1366053" cy="646331"/>
          </a:xfrm>
          <a:prstGeom prst="rect">
            <a:avLst/>
          </a:prstGeom>
          <a:noFill/>
        </p:spPr>
        <p:txBody>
          <a:bodyPr wrap="square" rtlCol="0">
            <a:spAutoFit/>
          </a:bodyPr>
          <a:lstStyle/>
          <a:p>
            <a:pPr algn="ctr"/>
            <a:r>
              <a:rPr lang="en-US" dirty="0"/>
              <a:t>Increased Expression</a:t>
            </a:r>
          </a:p>
        </p:txBody>
      </p:sp>
      <p:sp>
        <p:nvSpPr>
          <p:cNvPr id="7" name="TextBox 6"/>
          <p:cNvSpPr txBox="1"/>
          <p:nvPr/>
        </p:nvSpPr>
        <p:spPr>
          <a:xfrm>
            <a:off x="1588561" y="4579263"/>
            <a:ext cx="1184622" cy="646331"/>
          </a:xfrm>
          <a:prstGeom prst="rect">
            <a:avLst/>
          </a:prstGeom>
          <a:noFill/>
        </p:spPr>
        <p:txBody>
          <a:bodyPr wrap="square" rtlCol="0">
            <a:spAutoFit/>
          </a:bodyPr>
          <a:lstStyle/>
          <a:p>
            <a:pPr algn="ctr"/>
            <a:r>
              <a:rPr lang="en-US" dirty="0"/>
              <a:t>Decreased Expression</a:t>
            </a:r>
          </a:p>
        </p:txBody>
      </p:sp>
      <p:sp>
        <p:nvSpPr>
          <p:cNvPr id="8" name="Down Arrow 7"/>
          <p:cNvSpPr/>
          <p:nvPr/>
        </p:nvSpPr>
        <p:spPr>
          <a:xfrm>
            <a:off x="2035731" y="2187649"/>
            <a:ext cx="290285" cy="224971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3699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68637" y="235398"/>
            <a:ext cx="8229601" cy="338554"/>
          </a:xfrm>
          <a:prstGeom prst="rect">
            <a:avLst/>
          </a:prstGeom>
          <a:noFill/>
        </p:spPr>
        <p:txBody>
          <a:bodyPr wrap="square" rtlCol="0">
            <a:spAutoFit/>
          </a:bodyPr>
          <a:lstStyle/>
          <a:p>
            <a:pPr algn="ctr"/>
            <a:r>
              <a:rPr lang="en-US" sz="1600" dirty="0">
                <a:solidFill>
                  <a:srgbClr val="000000"/>
                </a:solidFill>
                <a:latin typeface="Helvetica"/>
                <a:ea typeface="Helvetica"/>
                <a:cs typeface="Helvetica"/>
              </a:rPr>
              <a:t>Gene sets concordantly expressed in all psychiatric disorders in postmortem brain </a:t>
            </a:r>
            <a:endParaRPr lang="en-US" sz="1600" dirty="0"/>
          </a:p>
        </p:txBody>
      </p:sp>
      <p:sp>
        <p:nvSpPr>
          <p:cNvPr id="6" name="TextBox 5"/>
          <p:cNvSpPr txBox="1"/>
          <p:nvPr/>
        </p:nvSpPr>
        <p:spPr>
          <a:xfrm>
            <a:off x="1968637" y="5567324"/>
            <a:ext cx="8229601" cy="1015663"/>
          </a:xfrm>
          <a:prstGeom prst="rect">
            <a:avLst/>
          </a:prstGeom>
          <a:noFill/>
        </p:spPr>
        <p:txBody>
          <a:bodyPr wrap="square" rtlCol="0">
            <a:spAutoFit/>
          </a:bodyPr>
          <a:lstStyle/>
          <a:p>
            <a:pPr algn="ctr"/>
            <a:r>
              <a:rPr lang="en-US" sz="1200" dirty="0">
                <a:latin typeface="Helvetica"/>
                <a:cs typeface="Helvetica"/>
              </a:rPr>
              <a:t>Normalized enrichment score (NES) = strength of enrichment </a:t>
            </a:r>
          </a:p>
          <a:p>
            <a:pPr algn="ctr"/>
            <a:r>
              <a:rPr lang="en-US" sz="1200" b="1" dirty="0">
                <a:solidFill>
                  <a:srgbClr val="FF0000"/>
                </a:solidFill>
                <a:latin typeface="Helvetica"/>
                <a:cs typeface="Helvetica"/>
              </a:rPr>
              <a:t>Negative</a:t>
            </a:r>
            <a:r>
              <a:rPr lang="en-US" sz="1200" dirty="0">
                <a:latin typeface="Helvetica"/>
                <a:cs typeface="Helvetica"/>
              </a:rPr>
              <a:t> = set is enriched among genes with </a:t>
            </a:r>
            <a:r>
              <a:rPr lang="en-US" sz="1200" b="1" dirty="0">
                <a:solidFill>
                  <a:srgbClr val="FF0000"/>
                </a:solidFill>
                <a:latin typeface="Helvetica"/>
                <a:cs typeface="Helvetica"/>
              </a:rPr>
              <a:t>decreased</a:t>
            </a:r>
            <a:r>
              <a:rPr lang="en-US" sz="1200" dirty="0">
                <a:latin typeface="Helvetica"/>
                <a:cs typeface="Helvetica"/>
              </a:rPr>
              <a:t> expression in psychiatric disease </a:t>
            </a:r>
          </a:p>
          <a:p>
            <a:pPr algn="ctr"/>
            <a:r>
              <a:rPr lang="en-US" sz="1200" b="1" dirty="0">
                <a:latin typeface="Helvetica"/>
                <a:cs typeface="Helvetica"/>
              </a:rPr>
              <a:t>Positive</a:t>
            </a:r>
            <a:r>
              <a:rPr lang="en-US" sz="1200" dirty="0">
                <a:latin typeface="Helvetica"/>
                <a:cs typeface="Helvetica"/>
              </a:rPr>
              <a:t> = set is enriched among genes with </a:t>
            </a:r>
            <a:r>
              <a:rPr lang="en-US" sz="1200" b="1" dirty="0">
                <a:latin typeface="Helvetica"/>
                <a:cs typeface="Helvetica"/>
              </a:rPr>
              <a:t>increased</a:t>
            </a:r>
            <a:r>
              <a:rPr lang="en-US" sz="1200" dirty="0">
                <a:latin typeface="Helvetica"/>
                <a:cs typeface="Helvetica"/>
              </a:rPr>
              <a:t> expression in psychiatric disease</a:t>
            </a:r>
          </a:p>
          <a:p>
            <a:pPr algn="ctr"/>
            <a:endParaRPr lang="en-US" sz="1200" dirty="0">
              <a:latin typeface="Helvetica"/>
              <a:cs typeface="Helvetica"/>
            </a:endParaRPr>
          </a:p>
          <a:p>
            <a:pPr algn="ctr"/>
            <a:r>
              <a:rPr lang="en-US" sz="1200" dirty="0">
                <a:latin typeface="Helvetica"/>
                <a:cs typeface="Helvetica"/>
              </a:rPr>
              <a:t>FDR = False Discovery Rate q value</a:t>
            </a:r>
          </a:p>
        </p:txBody>
      </p:sp>
      <p:graphicFrame>
        <p:nvGraphicFramePr>
          <p:cNvPr id="5" name="Table 4"/>
          <p:cNvGraphicFramePr>
            <a:graphicFrameLocks noGrp="1"/>
          </p:cNvGraphicFramePr>
          <p:nvPr>
            <p:extLst/>
          </p:nvPr>
        </p:nvGraphicFramePr>
        <p:xfrm>
          <a:off x="1753510" y="654645"/>
          <a:ext cx="8690718" cy="4821600"/>
        </p:xfrm>
        <a:graphic>
          <a:graphicData uri="http://schemas.openxmlformats.org/drawingml/2006/table">
            <a:tbl>
              <a:tblPr/>
              <a:tblGrid>
                <a:gridCol w="4518752">
                  <a:extLst>
                    <a:ext uri="{9D8B030D-6E8A-4147-A177-3AD203B41FA5}">
                      <a16:colId xmlns:a16="http://schemas.microsoft.com/office/drawing/2014/main" val="20000"/>
                    </a:ext>
                  </a:extLst>
                </a:gridCol>
                <a:gridCol w="327219">
                  <a:extLst>
                    <a:ext uri="{9D8B030D-6E8A-4147-A177-3AD203B41FA5}">
                      <a16:colId xmlns:a16="http://schemas.microsoft.com/office/drawing/2014/main" val="20001"/>
                    </a:ext>
                  </a:extLst>
                </a:gridCol>
                <a:gridCol w="434608">
                  <a:extLst>
                    <a:ext uri="{9D8B030D-6E8A-4147-A177-3AD203B41FA5}">
                      <a16:colId xmlns:a16="http://schemas.microsoft.com/office/drawing/2014/main" val="20002"/>
                    </a:ext>
                  </a:extLst>
                </a:gridCol>
                <a:gridCol w="421991">
                  <a:extLst>
                    <a:ext uri="{9D8B030D-6E8A-4147-A177-3AD203B41FA5}">
                      <a16:colId xmlns:a16="http://schemas.microsoft.com/office/drawing/2014/main" val="20003"/>
                    </a:ext>
                  </a:extLst>
                </a:gridCol>
                <a:gridCol w="342154">
                  <a:extLst>
                    <a:ext uri="{9D8B030D-6E8A-4147-A177-3AD203B41FA5}">
                      <a16:colId xmlns:a16="http://schemas.microsoft.com/office/drawing/2014/main" val="20004"/>
                    </a:ext>
                  </a:extLst>
                </a:gridCol>
                <a:gridCol w="366208">
                  <a:extLst>
                    <a:ext uri="{9D8B030D-6E8A-4147-A177-3AD203B41FA5}">
                      <a16:colId xmlns:a16="http://schemas.microsoft.com/office/drawing/2014/main" val="20005"/>
                    </a:ext>
                  </a:extLst>
                </a:gridCol>
                <a:gridCol w="397937">
                  <a:extLst>
                    <a:ext uri="{9D8B030D-6E8A-4147-A177-3AD203B41FA5}">
                      <a16:colId xmlns:a16="http://schemas.microsoft.com/office/drawing/2014/main" val="20006"/>
                    </a:ext>
                  </a:extLst>
                </a:gridCol>
                <a:gridCol w="421991">
                  <a:extLst>
                    <a:ext uri="{9D8B030D-6E8A-4147-A177-3AD203B41FA5}">
                      <a16:colId xmlns:a16="http://schemas.microsoft.com/office/drawing/2014/main" val="20007"/>
                    </a:ext>
                  </a:extLst>
                </a:gridCol>
                <a:gridCol w="342154">
                  <a:extLst>
                    <a:ext uri="{9D8B030D-6E8A-4147-A177-3AD203B41FA5}">
                      <a16:colId xmlns:a16="http://schemas.microsoft.com/office/drawing/2014/main" val="20008"/>
                    </a:ext>
                  </a:extLst>
                </a:gridCol>
                <a:gridCol w="421991">
                  <a:extLst>
                    <a:ext uri="{9D8B030D-6E8A-4147-A177-3AD203B41FA5}">
                      <a16:colId xmlns:a16="http://schemas.microsoft.com/office/drawing/2014/main" val="20009"/>
                    </a:ext>
                  </a:extLst>
                </a:gridCol>
                <a:gridCol w="342154">
                  <a:extLst>
                    <a:ext uri="{9D8B030D-6E8A-4147-A177-3AD203B41FA5}">
                      <a16:colId xmlns:a16="http://schemas.microsoft.com/office/drawing/2014/main" val="20010"/>
                    </a:ext>
                  </a:extLst>
                </a:gridCol>
                <a:gridCol w="353559">
                  <a:extLst>
                    <a:ext uri="{9D8B030D-6E8A-4147-A177-3AD203B41FA5}">
                      <a16:colId xmlns:a16="http://schemas.microsoft.com/office/drawing/2014/main" val="20011"/>
                    </a:ext>
                  </a:extLst>
                </a:gridCol>
              </a:tblGrid>
              <a:tr h="301350">
                <a:tc>
                  <a:txBody>
                    <a:bodyPr/>
                    <a:lstStyle/>
                    <a:p>
                      <a:pPr algn="ctr" fontAlgn="b"/>
                      <a:endParaRPr lang="en-US" sz="1000" b="0" i="0" u="none" strike="noStrike">
                        <a:solidFill>
                          <a:srgbClr val="000000"/>
                        </a:solidFill>
                        <a:effectLst/>
                        <a:latin typeface="Helvetica"/>
                      </a:endParaRPr>
                    </a:p>
                  </a:txBody>
                  <a:tcPr marL="10800" marR="10800" marT="10800" marB="0" anchor="b">
                    <a:lnL>
                      <a:noFill/>
                    </a:lnL>
                    <a:lnR>
                      <a:noFill/>
                    </a:lnR>
                    <a:lnT>
                      <a:noFill/>
                    </a:lnT>
                    <a:lnB>
                      <a:noFill/>
                    </a:lnB>
                  </a:tcPr>
                </a:tc>
                <a:tc>
                  <a:txBody>
                    <a:bodyPr/>
                    <a:lstStyle/>
                    <a:p>
                      <a:pPr algn="ctr" fontAlgn="b"/>
                      <a:endParaRPr lang="en-US" sz="1000" b="0" i="0" u="none" strike="noStrike">
                        <a:solidFill>
                          <a:srgbClr val="000000"/>
                        </a:solidFill>
                        <a:effectLst/>
                        <a:latin typeface="Helvetica"/>
                      </a:endParaRP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gridSpan="4">
                  <a:txBody>
                    <a:bodyPr/>
                    <a:lstStyle/>
                    <a:p>
                      <a:pPr algn="ctr" fontAlgn="ctr"/>
                      <a:r>
                        <a:rPr lang="en-US" sz="1000" b="0" i="0" u="none" strike="noStrike" dirty="0">
                          <a:solidFill>
                            <a:srgbClr val="000000"/>
                          </a:solidFill>
                          <a:effectLst/>
                          <a:latin typeface="Helvetica"/>
                        </a:rPr>
                        <a:t>Schizophrenia</a:t>
                      </a:r>
                    </a:p>
                  </a:txBody>
                  <a:tcPr marL="11367" marR="11367" marT="11367"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1000" b="0" i="0" u="none" strike="noStrike" dirty="0">
                          <a:solidFill>
                            <a:srgbClr val="000000"/>
                          </a:solidFill>
                          <a:effectLst/>
                          <a:latin typeface="Helvetica"/>
                        </a:rPr>
                        <a:t>Bipolar Disorder</a:t>
                      </a:r>
                    </a:p>
                  </a:txBody>
                  <a:tcPr marL="11367" marR="11367" marT="11367"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ctr"/>
                      <a:r>
                        <a:rPr lang="en-US" sz="1000" b="0" i="0" u="none" strike="noStrike" dirty="0">
                          <a:solidFill>
                            <a:srgbClr val="000000"/>
                          </a:solidFill>
                          <a:effectLst/>
                          <a:latin typeface="Helvetica"/>
                        </a:rPr>
                        <a:t>Depression</a:t>
                      </a:r>
                    </a:p>
                  </a:txBody>
                  <a:tcPr marL="11367" marR="11367" marT="11367"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301350">
                <a:tc>
                  <a:txBody>
                    <a:bodyPr/>
                    <a:lstStyle/>
                    <a:p>
                      <a:pPr algn="ctr" fontAlgn="b"/>
                      <a:endParaRPr lang="en-US" sz="1000" b="0" i="0" u="none" strike="noStrike">
                        <a:solidFill>
                          <a:srgbClr val="000000"/>
                        </a:solidFill>
                        <a:effectLst/>
                        <a:latin typeface="Helvetica"/>
                      </a:endParaRPr>
                    </a:p>
                  </a:txBody>
                  <a:tcPr marL="10800" marR="10800" marT="10800" marB="0" anchor="b">
                    <a:lnL>
                      <a:noFill/>
                    </a:lnL>
                    <a:lnR>
                      <a:noFill/>
                    </a:lnR>
                    <a:lnT>
                      <a:noFill/>
                    </a:lnT>
                    <a:lnB w="12700" cap="flat" cmpd="sng" algn="ctr">
                      <a:solidFill>
                        <a:scrgbClr r="0" g="0" b="0"/>
                      </a:solidFill>
                      <a:prstDash val="solid"/>
                      <a:round/>
                      <a:headEnd type="none" w="med" len="med"/>
                      <a:tailEnd type="none" w="med" len="med"/>
                    </a:lnB>
                  </a:tcPr>
                </a:tc>
                <a:tc>
                  <a:txBody>
                    <a:bodyPr/>
                    <a:lstStyle/>
                    <a:p>
                      <a:pPr algn="ctr" fontAlgn="b"/>
                      <a:endParaRPr lang="en-US" sz="1000" b="0" i="0" u="none" strike="noStrike">
                        <a:solidFill>
                          <a:srgbClr val="000000"/>
                        </a:solidFill>
                        <a:effectLst/>
                        <a:latin typeface="Helvetica"/>
                      </a:endParaRPr>
                    </a:p>
                  </a:txBody>
                  <a:tcPr marL="10800" marR="10800" marT="10800" marB="0" anchor="b">
                    <a:lnL>
                      <a:noFill/>
                    </a:lnL>
                    <a:lnR w="12700" cap="flat" cmpd="sng" algn="ctr">
                      <a:solidFill>
                        <a:scrgbClr r="0" g="0" b="0"/>
                      </a:solid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tcPr>
                </a:tc>
                <a:tc gridSpan="2">
                  <a:txBody>
                    <a:bodyPr/>
                    <a:lstStyle/>
                    <a:p>
                      <a:pPr algn="ctr" fontAlgn="ctr"/>
                      <a:r>
                        <a:rPr lang="en-US" sz="1000" b="0" i="0" u="none" strike="noStrike" dirty="0">
                          <a:solidFill>
                            <a:srgbClr val="000000"/>
                          </a:solidFill>
                          <a:effectLst/>
                          <a:latin typeface="Helvetica"/>
                        </a:rPr>
                        <a:t>hippocampus</a:t>
                      </a:r>
                    </a:p>
                  </a:txBody>
                  <a:tcPr marL="11367" marR="11367" marT="11367" marB="0" anchor="ctr">
                    <a:lnL w="12700" cap="flat" cmpd="sng" algn="ctr">
                      <a:solidFill>
                        <a:scrgbClr r="0" g="0" b="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lumMod val="20000"/>
                        <a:lumOff val="80000"/>
                      </a:schemeClr>
                    </a:solidFill>
                  </a:tcPr>
                </a:tc>
                <a:tc hMerge="1">
                  <a:txBody>
                    <a:bodyPr/>
                    <a:lstStyle/>
                    <a:p>
                      <a:endParaRPr lang="en-US"/>
                    </a:p>
                  </a:txBody>
                  <a:tcPr/>
                </a:tc>
                <a:tc gridSpan="2">
                  <a:txBody>
                    <a:bodyPr/>
                    <a:lstStyle/>
                    <a:p>
                      <a:pPr algn="ctr" fontAlgn="ctr"/>
                      <a:r>
                        <a:rPr lang="en-US" sz="1000" b="0" i="0" u="none" strike="noStrike" dirty="0">
                          <a:solidFill>
                            <a:srgbClr val="000000"/>
                          </a:solidFill>
                          <a:effectLst/>
                          <a:latin typeface="Helvetica"/>
                        </a:rPr>
                        <a:t>orbitofrontal</a:t>
                      </a:r>
                    </a:p>
                  </a:txBody>
                  <a:tcPr marL="11367" marR="11367" marT="11367" marB="0" anchor="ctr">
                    <a:lnL w="6350" cap="flat" cmpd="sng" algn="ctr">
                      <a:solidFill>
                        <a:srgbClr val="00000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lumMod val="20000"/>
                        <a:lumOff val="80000"/>
                      </a:schemeClr>
                    </a:solidFill>
                  </a:tcPr>
                </a:tc>
                <a:tc hMerge="1">
                  <a:txBody>
                    <a:bodyPr/>
                    <a:lstStyle/>
                    <a:p>
                      <a:endParaRPr lang="en-US"/>
                    </a:p>
                  </a:txBody>
                  <a:tcPr/>
                </a:tc>
                <a:tc gridSpan="2">
                  <a:txBody>
                    <a:bodyPr/>
                    <a:lstStyle/>
                    <a:p>
                      <a:pPr algn="ctr" fontAlgn="ctr"/>
                      <a:r>
                        <a:rPr lang="en-US" sz="1000" b="0" i="0" u="none" strike="noStrike" dirty="0">
                          <a:solidFill>
                            <a:srgbClr val="000000"/>
                          </a:solidFill>
                          <a:effectLst/>
                          <a:latin typeface="Helvetica"/>
                        </a:rPr>
                        <a:t>hippocampus</a:t>
                      </a:r>
                    </a:p>
                  </a:txBody>
                  <a:tcPr marL="11367" marR="11367" marT="11367" marB="0" anchor="ctr">
                    <a:lnL w="12700" cap="flat" cmpd="sng" algn="ctr">
                      <a:solidFill>
                        <a:scrgbClr r="0" g="0" b="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4">
                        <a:lumMod val="20000"/>
                        <a:lumOff val="80000"/>
                      </a:schemeClr>
                    </a:solidFill>
                  </a:tcPr>
                </a:tc>
                <a:tc hMerge="1">
                  <a:txBody>
                    <a:bodyPr/>
                    <a:lstStyle/>
                    <a:p>
                      <a:endParaRPr lang="en-US"/>
                    </a:p>
                  </a:txBody>
                  <a:tcPr/>
                </a:tc>
                <a:tc gridSpan="2">
                  <a:txBody>
                    <a:bodyPr/>
                    <a:lstStyle/>
                    <a:p>
                      <a:pPr algn="ctr" fontAlgn="ctr"/>
                      <a:r>
                        <a:rPr lang="en-US" sz="1000" b="0" i="0" u="none" strike="noStrike" dirty="0">
                          <a:solidFill>
                            <a:srgbClr val="000000"/>
                          </a:solidFill>
                          <a:effectLst/>
                          <a:latin typeface="Helvetica"/>
                        </a:rPr>
                        <a:t>orbitofrontal</a:t>
                      </a:r>
                    </a:p>
                  </a:txBody>
                  <a:tcPr marL="11367" marR="11367" marT="11367" marB="0" anchor="ctr">
                    <a:lnL w="6350" cap="flat" cmpd="sng" algn="ctr">
                      <a:solidFill>
                        <a:srgbClr val="00000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c hMerge="1">
                  <a:txBody>
                    <a:bodyPr/>
                    <a:lstStyle/>
                    <a:p>
                      <a:endParaRPr lang="en-US"/>
                    </a:p>
                  </a:txBody>
                  <a:tcPr/>
                </a:tc>
                <a:tc gridSpan="2">
                  <a:txBody>
                    <a:bodyPr/>
                    <a:lstStyle/>
                    <a:p>
                      <a:pPr algn="ctr" fontAlgn="ctr"/>
                      <a:r>
                        <a:rPr lang="en-US" sz="1000" b="0" i="0" u="none" strike="noStrike" dirty="0">
                          <a:solidFill>
                            <a:srgbClr val="000000"/>
                          </a:solidFill>
                          <a:effectLst/>
                          <a:latin typeface="Helvetica"/>
                        </a:rPr>
                        <a:t>orbitofrontal</a:t>
                      </a:r>
                    </a:p>
                  </a:txBody>
                  <a:tcPr marL="11367" marR="11367" marT="11367"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3">
                        <a:lumMod val="20000"/>
                        <a:lumOff val="80000"/>
                      </a:schemeClr>
                    </a:solidFill>
                  </a:tcPr>
                </a:tc>
                <a:tc hMerge="1">
                  <a:txBody>
                    <a:bodyPr/>
                    <a:lstStyle/>
                    <a:p>
                      <a:endParaRPr lang="en-US"/>
                    </a:p>
                  </a:txBody>
                  <a:tcPr/>
                </a:tc>
                <a:extLst>
                  <a:ext uri="{0D108BD9-81ED-4DB2-BD59-A6C34878D82A}">
                    <a16:rowId xmlns:a16="http://schemas.microsoft.com/office/drawing/2014/main" val="10001"/>
                  </a:ext>
                </a:extLst>
              </a:tr>
              <a:tr h="301350">
                <a:tc>
                  <a:txBody>
                    <a:bodyPr/>
                    <a:lstStyle/>
                    <a:p>
                      <a:pPr algn="ctr" fontAlgn="b"/>
                      <a:r>
                        <a:rPr lang="en-US" sz="1000" b="0" i="0" u="none" strike="noStrike" dirty="0">
                          <a:solidFill>
                            <a:srgbClr val="000000"/>
                          </a:solidFill>
                          <a:effectLst/>
                          <a:latin typeface="Helvetica"/>
                        </a:rPr>
                        <a:t>Gene Set</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Helvetica"/>
                        </a:rPr>
                        <a:t>size</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Helvetica"/>
                        </a:rPr>
                        <a:t>NES</a:t>
                      </a:r>
                    </a:p>
                  </a:txBody>
                  <a:tcPr marL="10800" marR="10800" marT="10800" marB="0" anchor="b">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Helvetica"/>
                        </a:rPr>
                        <a:t>FDR</a:t>
                      </a:r>
                    </a:p>
                  </a:txBody>
                  <a:tcPr marL="10800" marR="10800" marT="10800" marB="0" anchor="b">
                    <a:lnL>
                      <a:noFill/>
                    </a:lnL>
                    <a:lnR w="6350" cap="flat" cmpd="sng" algn="ctr">
                      <a:solidFill>
                        <a:srgbClr val="00000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Helvetica"/>
                        </a:rPr>
                        <a:t>NES</a:t>
                      </a:r>
                    </a:p>
                  </a:txBody>
                  <a:tcPr marL="10800" marR="10800" marT="10800" marB="0" anchor="b">
                    <a:lnL w="6350" cap="flat" cmpd="sng" algn="ctr">
                      <a:solidFill>
                        <a:srgbClr val="00000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Helvetica"/>
                        </a:rPr>
                        <a:t>FDR</a:t>
                      </a:r>
                    </a:p>
                  </a:txBody>
                  <a:tcPr marL="10800" marR="10800" marT="10800" marB="0" anchor="b">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Helvetica"/>
                        </a:rPr>
                        <a:t>NES</a:t>
                      </a:r>
                    </a:p>
                  </a:txBody>
                  <a:tcPr marL="10800" marR="10800" marT="10800" marB="0" anchor="b">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Helvetica"/>
                        </a:rPr>
                        <a:t>FDR</a:t>
                      </a:r>
                    </a:p>
                  </a:txBody>
                  <a:tcPr marL="10800" marR="10800" marT="10800" marB="0" anchor="b">
                    <a:lnL>
                      <a:noFill/>
                    </a:lnL>
                    <a:lnR w="6350" cap="flat" cmpd="sng" algn="ctr">
                      <a:solidFill>
                        <a:srgbClr val="00000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Helvetica"/>
                        </a:rPr>
                        <a:t>NES</a:t>
                      </a:r>
                    </a:p>
                  </a:txBody>
                  <a:tcPr marL="10800" marR="10800" marT="10800" marB="0" anchor="b">
                    <a:lnL w="6350" cap="flat" cmpd="sng" algn="ctr">
                      <a:solidFill>
                        <a:srgbClr val="00000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Helvetica"/>
                        </a:rPr>
                        <a:t>FDR</a:t>
                      </a:r>
                    </a:p>
                  </a:txBody>
                  <a:tcPr marL="10800" marR="10800" marT="10800" marB="0" anchor="b">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Helvetica"/>
                        </a:rPr>
                        <a:t>NES</a:t>
                      </a:r>
                    </a:p>
                  </a:txBody>
                  <a:tcPr marL="10800" marR="10800" marT="10800" marB="0" anchor="b">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Helvetica"/>
                        </a:rPr>
                        <a:t>FDR</a:t>
                      </a:r>
                    </a:p>
                  </a:txBody>
                  <a:tcPr marL="10800" marR="10800" marT="10800" marB="0" anchor="b">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01350">
                <a:tc>
                  <a:txBody>
                    <a:bodyPr/>
                    <a:lstStyle/>
                    <a:p>
                      <a:pPr algn="ctr" fontAlgn="b"/>
                      <a:r>
                        <a:rPr lang="en-US" sz="900" b="0" i="0" u="none" strike="noStrike" dirty="0">
                          <a:solidFill>
                            <a:srgbClr val="000000"/>
                          </a:solidFill>
                          <a:effectLst/>
                          <a:latin typeface="Helvetica"/>
                        </a:rPr>
                        <a:t>PEPTIDE CHAIN ELONGATION</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a:solidFill>
                            <a:srgbClr val="000000"/>
                          </a:solidFill>
                          <a:effectLst/>
                          <a:latin typeface="Helvetica"/>
                        </a:rPr>
                        <a:t>85</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a:noFill/>
                    </a:lnB>
                  </a:tcPr>
                </a:tc>
                <a:tc>
                  <a:txBody>
                    <a:bodyPr/>
                    <a:lstStyle/>
                    <a:p>
                      <a:pPr algn="ctr" fontAlgn="b"/>
                      <a:r>
                        <a:rPr lang="fi-FI" sz="1000" b="0" i="0" u="none" strike="noStrike">
                          <a:solidFill>
                            <a:srgbClr val="000000"/>
                          </a:solidFill>
                          <a:effectLst/>
                          <a:latin typeface="Helvetica"/>
                        </a:rPr>
                        <a:t>2.79</a:t>
                      </a:r>
                    </a:p>
                  </a:txBody>
                  <a:tcPr marL="10800" marR="10800" marT="10800" marB="0" anchor="b">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a:noFill/>
                    </a:lnB>
                  </a:tcPr>
                </a:tc>
                <a:tc>
                  <a:txBody>
                    <a:bodyPr/>
                    <a:lstStyle/>
                    <a:p>
                      <a:pPr algn="ctr" fontAlgn="b"/>
                      <a:r>
                        <a:rPr lang="nb-NO" sz="1000" b="0" i="0" u="none" strike="noStrike">
                          <a:solidFill>
                            <a:srgbClr val="000000"/>
                          </a:solidFill>
                          <a:effectLst/>
                          <a:latin typeface="Helvetica"/>
                        </a:rPr>
                        <a:t>0.002</a:t>
                      </a:r>
                    </a:p>
                  </a:txBody>
                  <a:tcPr marL="10800" marR="10800" marT="10800" marB="0" anchor="b">
                    <a:lnL>
                      <a:noFill/>
                    </a:lnL>
                    <a:lnR w="6350" cap="flat" cmpd="sng" algn="ctr">
                      <a:solidFill>
                        <a:srgbClr val="000000"/>
                      </a:solidFill>
                      <a:prstDash val="solid"/>
                      <a:round/>
                      <a:headEnd type="none" w="med" len="med"/>
                      <a:tailEnd type="none" w="med" len="med"/>
                    </a:lnR>
                    <a:lnT w="12700" cap="flat" cmpd="sng" algn="ctr">
                      <a:solidFill>
                        <a:scrgbClr r="0" g="0" b="0"/>
                      </a:solidFill>
                      <a:prstDash val="solid"/>
                      <a:round/>
                      <a:headEnd type="none" w="med" len="med"/>
                      <a:tailEnd type="none" w="med" len="med"/>
                    </a:lnT>
                    <a:lnB>
                      <a:noFill/>
                    </a:lnB>
                  </a:tcPr>
                </a:tc>
                <a:tc>
                  <a:txBody>
                    <a:bodyPr/>
                    <a:lstStyle/>
                    <a:p>
                      <a:pPr algn="ctr" fontAlgn="b"/>
                      <a:r>
                        <a:rPr lang="hr-HR" sz="1000" b="0" i="0" u="none" strike="noStrike" dirty="0">
                          <a:solidFill>
                            <a:srgbClr val="000000"/>
                          </a:solidFill>
                          <a:effectLst/>
                          <a:latin typeface="Helvetica"/>
                        </a:rPr>
                        <a:t>2.88</a:t>
                      </a:r>
                    </a:p>
                  </a:txBody>
                  <a:tcPr marL="10800" marR="10800" marT="10800" marB="0" anchor="b">
                    <a:lnL w="6350" cap="flat" cmpd="sng" algn="ctr">
                      <a:solidFill>
                        <a:srgbClr val="00000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a:noFill/>
                    </a:lnB>
                  </a:tcPr>
                </a:tc>
                <a:tc>
                  <a:txBody>
                    <a:bodyPr/>
                    <a:lstStyle/>
                    <a:p>
                      <a:pPr algn="ctr" fontAlgn="b"/>
                      <a:r>
                        <a:rPr lang="hr-HR" sz="1000" b="0" i="0" u="none" strike="noStrike">
                          <a:solidFill>
                            <a:srgbClr val="000000"/>
                          </a:solidFill>
                          <a:effectLst/>
                          <a:latin typeface="Helvetica"/>
                        </a:rPr>
                        <a:t>7.06</a:t>
                      </a:r>
                    </a:p>
                  </a:txBody>
                  <a:tcPr marL="10800" marR="10800" marT="10800" marB="0" anchor="b">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6350" cap="flat" cmpd="sng" algn="ctr">
                      <a:solidFill>
                        <a:srgbClr val="000000"/>
                      </a:solidFill>
                      <a:prstDash val="solid"/>
                      <a:round/>
                      <a:headEnd type="none" w="med" len="med"/>
                      <a:tailEnd type="none" w="med" len="med"/>
                    </a:lnR>
                    <a:lnT w="12700" cap="flat" cmpd="sng" algn="ctr">
                      <a:solidFill>
                        <a:scrgbClr r="0" g="0" b="0"/>
                      </a:solidFill>
                      <a:prstDash val="solid"/>
                      <a:round/>
                      <a:headEnd type="none" w="med" len="med"/>
                      <a:tailEnd type="none" w="med" len="med"/>
                    </a:lnT>
                    <a:lnB>
                      <a:noFill/>
                    </a:lnB>
                  </a:tcPr>
                </a:tc>
                <a:tc>
                  <a:txBody>
                    <a:bodyPr/>
                    <a:lstStyle/>
                    <a:p>
                      <a:pPr algn="ctr" fontAlgn="b"/>
                      <a:r>
                        <a:rPr lang="nb-NO" sz="1000" b="0" i="0" u="none" strike="noStrike">
                          <a:solidFill>
                            <a:srgbClr val="000000"/>
                          </a:solidFill>
                          <a:effectLst/>
                          <a:latin typeface="Helvetica"/>
                        </a:rPr>
                        <a:t>7.17</a:t>
                      </a:r>
                    </a:p>
                  </a:txBody>
                  <a:tcPr marL="10800" marR="10800" marT="10800" marB="0" anchor="b">
                    <a:lnL w="6350" cap="flat" cmpd="sng" algn="ctr">
                      <a:solidFill>
                        <a:srgbClr val="00000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a:noFill/>
                    </a:lnB>
                  </a:tcPr>
                </a:tc>
                <a:tc>
                  <a:txBody>
                    <a:bodyPr/>
                    <a:lstStyle/>
                    <a:p>
                      <a:pPr algn="ctr" fontAlgn="b"/>
                      <a:r>
                        <a:rPr lang="hr-HR" sz="1000" b="0" i="0" u="none" strike="noStrike">
                          <a:solidFill>
                            <a:srgbClr val="000000"/>
                          </a:solidFill>
                          <a:effectLst/>
                          <a:latin typeface="Helvetica"/>
                        </a:rPr>
                        <a:t>8.21</a:t>
                      </a:r>
                    </a:p>
                  </a:txBody>
                  <a:tcPr marL="10800" marR="10800" marT="10800" marB="0" anchor="b">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a:noFill/>
                    </a:lnB>
                  </a:tcPr>
                </a:tc>
                <a:extLst>
                  <a:ext uri="{0D108BD9-81ED-4DB2-BD59-A6C34878D82A}">
                    <a16:rowId xmlns:a16="http://schemas.microsoft.com/office/drawing/2014/main" val="10003"/>
                  </a:ext>
                </a:extLst>
              </a:tr>
              <a:tr h="301350">
                <a:tc>
                  <a:txBody>
                    <a:bodyPr/>
                    <a:lstStyle/>
                    <a:p>
                      <a:pPr algn="ctr" fontAlgn="b"/>
                      <a:r>
                        <a:rPr lang="en-US" sz="900" b="0" i="0" u="none" strike="noStrike" dirty="0">
                          <a:solidFill>
                            <a:srgbClr val="000000"/>
                          </a:solidFill>
                          <a:effectLst/>
                          <a:latin typeface="Helvetica"/>
                        </a:rPr>
                        <a:t>RIBOSOME</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en-US" sz="1000" b="0" i="0" u="none" strike="noStrike">
                          <a:solidFill>
                            <a:srgbClr val="000000"/>
                          </a:solidFill>
                          <a:effectLst/>
                          <a:latin typeface="Helvetica"/>
                        </a:rPr>
                        <a:t>86</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2.70</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nb-NO" sz="1000" b="0" i="0" u="none" strike="noStrike">
                          <a:solidFill>
                            <a:srgbClr val="000000"/>
                          </a:solidFill>
                          <a:effectLst/>
                          <a:latin typeface="Helvetica"/>
                        </a:rPr>
                        <a:t>0.003</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3.07</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6.88</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nb-NO" sz="1000" b="0" i="0" u="none" strike="noStrike">
                          <a:solidFill>
                            <a:srgbClr val="000000"/>
                          </a:solidFill>
                          <a:effectLst/>
                          <a:latin typeface="Helvetica"/>
                        </a:rPr>
                        <a:t>7.31</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nb-NO" sz="1000" b="0" i="0" u="none" strike="noStrike">
                          <a:solidFill>
                            <a:srgbClr val="000000"/>
                          </a:solidFill>
                          <a:effectLst/>
                          <a:latin typeface="Helvetica"/>
                        </a:rPr>
                        <a:t>7.93</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301350">
                <a:tc>
                  <a:txBody>
                    <a:bodyPr/>
                    <a:lstStyle/>
                    <a:p>
                      <a:pPr algn="ctr" fontAlgn="b"/>
                      <a:r>
                        <a:rPr lang="en-US" sz="900" b="0" i="0" u="none" strike="noStrike" dirty="0">
                          <a:solidFill>
                            <a:srgbClr val="000000"/>
                          </a:solidFill>
                          <a:effectLst/>
                          <a:latin typeface="Helvetica"/>
                        </a:rPr>
                        <a:t>INFLUENZA VIRAL RNA TRANSCRIPTION AND REPLICATION</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fi-FI" sz="1000" b="0" i="0" u="none" strike="noStrike">
                          <a:solidFill>
                            <a:srgbClr val="000000"/>
                          </a:solidFill>
                          <a:effectLst/>
                          <a:latin typeface="Helvetica"/>
                        </a:rPr>
                        <a:t>101</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2.44</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is-IS" sz="1000" b="0" i="0" u="none" strike="noStrike">
                          <a:solidFill>
                            <a:srgbClr val="000000"/>
                          </a:solidFill>
                          <a:effectLst/>
                          <a:latin typeface="Helvetica"/>
                        </a:rPr>
                        <a:t>0.007</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2.77</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nb-NO" sz="1000" b="0" i="0" u="none" strike="noStrike" dirty="0">
                          <a:solidFill>
                            <a:srgbClr val="000000"/>
                          </a:solidFill>
                          <a:effectLst/>
                          <a:latin typeface="Helvetica"/>
                        </a:rPr>
                        <a:t>0.001</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6.55</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6.90</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nb-NO" sz="1000" b="0" i="0" u="none" strike="noStrike" dirty="0">
                          <a:solidFill>
                            <a:srgbClr val="000000"/>
                          </a:solidFill>
                          <a:effectLst/>
                          <a:latin typeface="Helvetica"/>
                        </a:rPr>
                        <a:t>7.90</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extLst>
                  <a:ext uri="{0D108BD9-81ED-4DB2-BD59-A6C34878D82A}">
                    <a16:rowId xmlns:a16="http://schemas.microsoft.com/office/drawing/2014/main" val="10005"/>
                  </a:ext>
                </a:extLst>
              </a:tr>
              <a:tr h="301350">
                <a:tc>
                  <a:txBody>
                    <a:bodyPr/>
                    <a:lstStyle/>
                    <a:p>
                      <a:pPr algn="ctr" fontAlgn="b"/>
                      <a:r>
                        <a:rPr lang="en-US" sz="900" b="0" i="0" u="none" strike="noStrike" dirty="0">
                          <a:solidFill>
                            <a:srgbClr val="000000"/>
                          </a:solidFill>
                          <a:effectLst/>
                          <a:latin typeface="Helvetica"/>
                        </a:rPr>
                        <a:t>3 UTR MEDIATED TRANSLATIONAL REGULATION</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is-IS" sz="1000" b="0" i="0" u="none" strike="noStrike" dirty="0">
                          <a:solidFill>
                            <a:srgbClr val="000000"/>
                          </a:solidFill>
                          <a:effectLst/>
                          <a:latin typeface="Helvetica"/>
                        </a:rPr>
                        <a:t>104</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2.69</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nb-NO" sz="1000" b="0" i="0" u="none" strike="noStrike">
                          <a:solidFill>
                            <a:srgbClr val="000000"/>
                          </a:solidFill>
                          <a:effectLst/>
                          <a:latin typeface="Helvetica"/>
                        </a:rPr>
                        <a:t>0.003</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2.53</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nb-NO" sz="1000" b="0" i="0" u="none" strike="noStrike">
                          <a:solidFill>
                            <a:srgbClr val="000000"/>
                          </a:solidFill>
                          <a:effectLst/>
                          <a:latin typeface="Helvetica"/>
                        </a:rPr>
                        <a:t>0.003</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dirty="0">
                          <a:solidFill>
                            <a:srgbClr val="000000"/>
                          </a:solidFill>
                          <a:effectLst/>
                          <a:latin typeface="Helvetica"/>
                        </a:rPr>
                        <a:t>6.37</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6.49</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nb-NO" sz="1000" b="0" i="0" u="none" strike="noStrike">
                          <a:solidFill>
                            <a:srgbClr val="000000"/>
                          </a:solidFill>
                          <a:effectLst/>
                          <a:latin typeface="Helvetica"/>
                        </a:rPr>
                        <a:t>7.31</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extLst>
                  <a:ext uri="{0D108BD9-81ED-4DB2-BD59-A6C34878D82A}">
                    <a16:rowId xmlns:a16="http://schemas.microsoft.com/office/drawing/2014/main" val="10006"/>
                  </a:ext>
                </a:extLst>
              </a:tr>
              <a:tr h="301350">
                <a:tc>
                  <a:txBody>
                    <a:bodyPr/>
                    <a:lstStyle/>
                    <a:p>
                      <a:pPr algn="ctr" fontAlgn="b"/>
                      <a:r>
                        <a:rPr lang="en-US" sz="900" b="0" i="0" u="none" strike="noStrike" dirty="0">
                          <a:solidFill>
                            <a:srgbClr val="000000"/>
                          </a:solidFill>
                          <a:effectLst/>
                          <a:latin typeface="Helvetica"/>
                        </a:rPr>
                        <a:t>NONSENSE MEDIATED DECAY ENHANCED BY THE EXON JUNCTION COMPLEX</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is-IS" sz="1000" b="0" i="0" u="none" strike="noStrike">
                          <a:solidFill>
                            <a:srgbClr val="000000"/>
                          </a:solidFill>
                          <a:effectLst/>
                          <a:latin typeface="Helvetica"/>
                        </a:rPr>
                        <a:t>106</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2.66</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nb-NO" sz="1000" b="0" i="0" u="none" strike="noStrike">
                          <a:solidFill>
                            <a:srgbClr val="000000"/>
                          </a:solidFill>
                          <a:effectLst/>
                          <a:latin typeface="Helvetica"/>
                        </a:rPr>
                        <a:t>0.003</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dirty="0">
                          <a:solidFill>
                            <a:srgbClr val="000000"/>
                          </a:solidFill>
                          <a:effectLst/>
                          <a:latin typeface="Helvetica"/>
                        </a:rPr>
                        <a:t>2.66</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nb-NO" sz="1000" b="0" i="0" u="none" strike="noStrike">
                          <a:solidFill>
                            <a:srgbClr val="000000"/>
                          </a:solidFill>
                          <a:effectLst/>
                          <a:latin typeface="Helvetica"/>
                        </a:rPr>
                        <a:t>0.001</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6.10</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6.38</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nb-NO" sz="1000" b="0" i="0" u="none" strike="noStrike">
                          <a:solidFill>
                            <a:srgbClr val="000000"/>
                          </a:solidFill>
                          <a:effectLst/>
                          <a:latin typeface="Helvetica"/>
                        </a:rPr>
                        <a:t>7.35</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extLst>
                  <a:ext uri="{0D108BD9-81ED-4DB2-BD59-A6C34878D82A}">
                    <a16:rowId xmlns:a16="http://schemas.microsoft.com/office/drawing/2014/main" val="10007"/>
                  </a:ext>
                </a:extLst>
              </a:tr>
              <a:tr h="301350">
                <a:tc>
                  <a:txBody>
                    <a:bodyPr/>
                    <a:lstStyle/>
                    <a:p>
                      <a:pPr algn="ctr" fontAlgn="b"/>
                      <a:r>
                        <a:rPr lang="en-US" sz="900" b="0" i="0" u="none" strike="noStrike" dirty="0">
                          <a:solidFill>
                            <a:srgbClr val="000000"/>
                          </a:solidFill>
                          <a:effectLst/>
                          <a:latin typeface="Helvetica"/>
                        </a:rPr>
                        <a:t>SRP DEPENDENT COTRANSLATIONAL PROTEIN TARGETING TO MEMBRANE</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is-IS" sz="1000" b="0" i="0" u="none" strike="noStrike" dirty="0">
                          <a:solidFill>
                            <a:srgbClr val="000000"/>
                          </a:solidFill>
                          <a:effectLst/>
                          <a:latin typeface="Helvetica"/>
                        </a:rPr>
                        <a:t>108</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2.43</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is-IS" sz="1000" b="0" i="0" u="none" strike="noStrike">
                          <a:solidFill>
                            <a:srgbClr val="000000"/>
                          </a:solidFill>
                          <a:effectLst/>
                          <a:latin typeface="Helvetica"/>
                        </a:rPr>
                        <a:t>0.008</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2.36</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is-IS" sz="1000" b="0" i="0" u="none" strike="noStrike" dirty="0">
                          <a:solidFill>
                            <a:srgbClr val="000000"/>
                          </a:solidFill>
                          <a:effectLst/>
                          <a:latin typeface="Helvetica"/>
                        </a:rPr>
                        <a:t>0.008</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nb-NO" sz="1000" b="0" i="0" u="none" strike="noStrike" dirty="0">
                          <a:solidFill>
                            <a:srgbClr val="000000"/>
                          </a:solidFill>
                          <a:effectLst/>
                          <a:latin typeface="Helvetica"/>
                        </a:rPr>
                        <a:t>5.69</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6.70</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nb-NO" sz="1000" b="0" i="0" u="none" strike="noStrike">
                          <a:solidFill>
                            <a:srgbClr val="000000"/>
                          </a:solidFill>
                          <a:effectLst/>
                          <a:latin typeface="Helvetica"/>
                        </a:rPr>
                        <a:t>7.16</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extLst>
                  <a:ext uri="{0D108BD9-81ED-4DB2-BD59-A6C34878D82A}">
                    <a16:rowId xmlns:a16="http://schemas.microsoft.com/office/drawing/2014/main" val="10008"/>
                  </a:ext>
                </a:extLst>
              </a:tr>
              <a:tr h="301350">
                <a:tc>
                  <a:txBody>
                    <a:bodyPr/>
                    <a:lstStyle/>
                    <a:p>
                      <a:pPr algn="ctr" fontAlgn="b"/>
                      <a:r>
                        <a:rPr lang="en-US" sz="900" b="0" i="0" u="none" strike="noStrike" dirty="0">
                          <a:solidFill>
                            <a:srgbClr val="000000"/>
                          </a:solidFill>
                          <a:effectLst/>
                          <a:latin typeface="Helvetica"/>
                        </a:rPr>
                        <a:t>TRANSLATION</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en-US" sz="1000" b="0" i="0" u="none" strike="noStrike" dirty="0">
                          <a:solidFill>
                            <a:srgbClr val="000000"/>
                          </a:solidFill>
                          <a:effectLst/>
                          <a:latin typeface="Helvetica"/>
                        </a:rPr>
                        <a:t>144</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2.38</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is-IS" sz="1000" b="0" i="0" u="none" strike="noStrike">
                          <a:solidFill>
                            <a:srgbClr val="000000"/>
                          </a:solidFill>
                          <a:effectLst/>
                          <a:latin typeface="Helvetica"/>
                        </a:rPr>
                        <a:t>0.009</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2.18</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nb-NO" sz="1000" b="0" i="0" u="none" strike="noStrike" dirty="0">
                          <a:solidFill>
                            <a:srgbClr val="000000"/>
                          </a:solidFill>
                          <a:effectLst/>
                          <a:latin typeface="Helvetica"/>
                        </a:rPr>
                        <a:t>0.017</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nb-NO" sz="1000" b="0" i="0" u="none" strike="noStrike">
                          <a:solidFill>
                            <a:srgbClr val="000000"/>
                          </a:solidFill>
                          <a:effectLst/>
                          <a:latin typeface="Helvetica"/>
                        </a:rPr>
                        <a:t>5.25</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6.10</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6.62</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301350">
                <a:tc>
                  <a:txBody>
                    <a:bodyPr/>
                    <a:lstStyle/>
                    <a:p>
                      <a:pPr algn="ctr" fontAlgn="b"/>
                      <a:r>
                        <a:rPr lang="en-US" sz="900" b="0" i="0" u="none" strike="noStrike" dirty="0">
                          <a:solidFill>
                            <a:srgbClr val="000000"/>
                          </a:solidFill>
                          <a:effectLst/>
                          <a:latin typeface="Helvetica"/>
                        </a:rPr>
                        <a:t>INFLUENZA LIFE CYCLE</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is-IS" sz="1000" b="0" i="0" u="none" strike="noStrike">
                          <a:solidFill>
                            <a:srgbClr val="000000"/>
                          </a:solidFill>
                          <a:effectLst/>
                          <a:latin typeface="Helvetica"/>
                        </a:rPr>
                        <a:t>135</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2.60</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nb-NO" sz="1000" b="0" i="0" u="none" strike="noStrike">
                          <a:solidFill>
                            <a:srgbClr val="000000"/>
                          </a:solidFill>
                          <a:effectLst/>
                          <a:latin typeface="Helvetica"/>
                        </a:rPr>
                        <a:t>0.003</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dirty="0">
                          <a:solidFill>
                            <a:srgbClr val="000000"/>
                          </a:solidFill>
                          <a:effectLst/>
                          <a:latin typeface="Helvetica"/>
                        </a:rPr>
                        <a:t>2.06</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nb-NO" sz="1000" b="0" i="0" u="none" strike="noStrike">
                          <a:solidFill>
                            <a:srgbClr val="000000"/>
                          </a:solidFill>
                          <a:effectLst/>
                          <a:latin typeface="Helvetica"/>
                        </a:rPr>
                        <a:t>0.031</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nb-NO" sz="1000" b="0" i="0" u="none" strike="noStrike" dirty="0">
                          <a:solidFill>
                            <a:srgbClr val="000000"/>
                          </a:solidFill>
                          <a:effectLst/>
                          <a:latin typeface="Helvetica"/>
                        </a:rPr>
                        <a:t>5.67</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nb-NO" sz="1000" b="0" i="0" u="none" strike="noStrike">
                          <a:solidFill>
                            <a:srgbClr val="000000"/>
                          </a:solidFill>
                          <a:effectLst/>
                          <a:latin typeface="Helvetica"/>
                        </a:rPr>
                        <a:t>5.72</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6.34</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extLst>
                  <a:ext uri="{0D108BD9-81ED-4DB2-BD59-A6C34878D82A}">
                    <a16:rowId xmlns:a16="http://schemas.microsoft.com/office/drawing/2014/main" val="10010"/>
                  </a:ext>
                </a:extLst>
              </a:tr>
              <a:tr h="301350">
                <a:tc>
                  <a:txBody>
                    <a:bodyPr/>
                    <a:lstStyle/>
                    <a:p>
                      <a:pPr algn="ctr" fontAlgn="b"/>
                      <a:r>
                        <a:rPr lang="en-US" sz="900" b="0" i="0" u="none" strike="noStrike" dirty="0">
                          <a:solidFill>
                            <a:srgbClr val="000000"/>
                          </a:solidFill>
                          <a:effectLst/>
                          <a:latin typeface="Helvetica"/>
                        </a:rPr>
                        <a:t>METABOLISM OF MRNA</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is-IS" sz="1000" b="0" i="0" u="none" strike="noStrike">
                          <a:solidFill>
                            <a:srgbClr val="000000"/>
                          </a:solidFill>
                          <a:effectLst/>
                          <a:latin typeface="Helvetica"/>
                        </a:rPr>
                        <a:t>208</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2.65</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nb-NO" sz="1000" b="0" i="0" u="none" strike="noStrike">
                          <a:solidFill>
                            <a:srgbClr val="000000"/>
                          </a:solidFill>
                          <a:effectLst/>
                          <a:latin typeface="Helvetica"/>
                        </a:rPr>
                        <a:t>0.003</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2.41</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is-IS" sz="1000" b="0" i="0" u="none" strike="noStrike" dirty="0">
                          <a:solidFill>
                            <a:srgbClr val="000000"/>
                          </a:solidFill>
                          <a:effectLst/>
                          <a:latin typeface="Helvetica"/>
                        </a:rPr>
                        <a:t>0.006</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4.21</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nb-NO" sz="1000" b="0" i="0" u="none" strike="noStrike">
                          <a:solidFill>
                            <a:srgbClr val="000000"/>
                          </a:solidFill>
                          <a:effectLst/>
                          <a:latin typeface="Helvetica"/>
                        </a:rPr>
                        <a:t>5.47</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nb-NO" sz="1000" b="0" i="0" u="none" strike="noStrike">
                          <a:solidFill>
                            <a:srgbClr val="000000"/>
                          </a:solidFill>
                          <a:effectLst/>
                          <a:latin typeface="Helvetica"/>
                        </a:rPr>
                        <a:t>5.72</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extLst>
                  <a:ext uri="{0D108BD9-81ED-4DB2-BD59-A6C34878D82A}">
                    <a16:rowId xmlns:a16="http://schemas.microsoft.com/office/drawing/2014/main" val="10011"/>
                  </a:ext>
                </a:extLst>
              </a:tr>
              <a:tr h="301350">
                <a:tc>
                  <a:txBody>
                    <a:bodyPr/>
                    <a:lstStyle/>
                    <a:p>
                      <a:pPr algn="ctr" fontAlgn="b"/>
                      <a:r>
                        <a:rPr lang="en-US" sz="900" b="0" i="0" u="none" strike="noStrike" dirty="0">
                          <a:solidFill>
                            <a:srgbClr val="000000"/>
                          </a:solidFill>
                          <a:effectLst/>
                          <a:latin typeface="Helvetica"/>
                        </a:rPr>
                        <a:t>NEURONAL SYSTEM</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is-IS" sz="1000" b="0" i="0" u="none" strike="noStrike">
                          <a:solidFill>
                            <a:srgbClr val="000000"/>
                          </a:solidFill>
                          <a:effectLst/>
                          <a:latin typeface="Helvetica"/>
                        </a:rPr>
                        <a:t>276</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9C0006"/>
                          </a:solidFill>
                          <a:effectLst/>
                          <a:latin typeface="Helvetica"/>
                        </a:rPr>
                        <a:t>-2.26</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nb-NO" sz="1000" b="0" i="0" u="none" strike="noStrike">
                          <a:solidFill>
                            <a:srgbClr val="000000"/>
                          </a:solidFill>
                          <a:effectLst/>
                          <a:latin typeface="Helvetica"/>
                        </a:rPr>
                        <a:t>0.021</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9C0006"/>
                          </a:solidFill>
                          <a:effectLst/>
                          <a:latin typeface="Helvetica"/>
                        </a:rPr>
                        <a:t>-2.71</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nb-NO" sz="1000" b="0" i="0" u="none" strike="noStrike">
                          <a:solidFill>
                            <a:srgbClr val="000000"/>
                          </a:solidFill>
                          <a:effectLst/>
                          <a:latin typeface="Helvetica"/>
                        </a:rPr>
                        <a:t>0.001</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9C0006"/>
                          </a:solidFill>
                          <a:effectLst/>
                          <a:latin typeface="Helvetica"/>
                        </a:rPr>
                        <a:t>-3.90</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nb-NO" sz="1000" b="0" i="0" u="none" strike="noStrike">
                          <a:solidFill>
                            <a:srgbClr val="9C0006"/>
                          </a:solidFill>
                          <a:effectLst/>
                          <a:latin typeface="Helvetica"/>
                        </a:rPr>
                        <a:t>-7.17</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9C0006"/>
                          </a:solidFill>
                          <a:effectLst/>
                          <a:latin typeface="Helvetica"/>
                        </a:rPr>
                        <a:t>-6.17</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extLst>
                  <a:ext uri="{0D108BD9-81ED-4DB2-BD59-A6C34878D82A}">
                    <a16:rowId xmlns:a16="http://schemas.microsoft.com/office/drawing/2014/main" val="10012"/>
                  </a:ext>
                </a:extLst>
              </a:tr>
              <a:tr h="301350">
                <a:tc>
                  <a:txBody>
                    <a:bodyPr/>
                    <a:lstStyle/>
                    <a:p>
                      <a:pPr algn="ctr" fontAlgn="b"/>
                      <a:r>
                        <a:rPr lang="en-US" sz="900" b="0" i="0" u="none" strike="noStrike" dirty="0">
                          <a:solidFill>
                            <a:srgbClr val="000000"/>
                          </a:solidFill>
                          <a:effectLst/>
                          <a:latin typeface="Helvetica"/>
                        </a:rPr>
                        <a:t>ANTIGEN PROCESSING UBIQUITINATION PROTEASOME DEGRADATION</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en-US" sz="1000" b="0" i="0" u="none" strike="noStrike" dirty="0">
                          <a:solidFill>
                            <a:srgbClr val="000000"/>
                          </a:solidFill>
                          <a:effectLst/>
                          <a:latin typeface="Helvetica"/>
                        </a:rPr>
                        <a:t>199</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dirty="0">
                          <a:solidFill>
                            <a:srgbClr val="9C0006"/>
                          </a:solidFill>
                          <a:effectLst/>
                          <a:latin typeface="Helvetica"/>
                        </a:rPr>
                        <a:t>-2.47</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is-IS" sz="1000" b="0" i="0" u="none" strike="noStrike">
                          <a:solidFill>
                            <a:srgbClr val="000000"/>
                          </a:solidFill>
                          <a:effectLst/>
                          <a:latin typeface="Helvetica"/>
                        </a:rPr>
                        <a:t>0.005</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9C0006"/>
                          </a:solidFill>
                          <a:effectLst/>
                          <a:latin typeface="Helvetica"/>
                        </a:rPr>
                        <a:t>-2.74</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nb-NO" sz="1000" b="0" i="0" u="none" strike="noStrike" dirty="0">
                          <a:solidFill>
                            <a:srgbClr val="000000"/>
                          </a:solidFill>
                          <a:effectLst/>
                          <a:latin typeface="Helvetica"/>
                        </a:rPr>
                        <a:t>0.001</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9C0006"/>
                          </a:solidFill>
                          <a:effectLst/>
                          <a:latin typeface="Helvetica"/>
                        </a:rPr>
                        <a:t>-3.47</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dirty="0">
                          <a:solidFill>
                            <a:srgbClr val="9C0006"/>
                          </a:solidFill>
                          <a:effectLst/>
                          <a:latin typeface="Helvetica"/>
                        </a:rPr>
                        <a:t>-2.28</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is-IS" sz="1000" b="0" i="0" u="none" strike="noStrike">
                          <a:solidFill>
                            <a:srgbClr val="000000"/>
                          </a:solidFill>
                          <a:effectLst/>
                          <a:latin typeface="Helvetica"/>
                        </a:rPr>
                        <a:t>0.004</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9C0006"/>
                          </a:solidFill>
                          <a:effectLst/>
                          <a:latin typeface="Helvetica"/>
                        </a:rPr>
                        <a:t>-2.94</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extLst>
                  <a:ext uri="{0D108BD9-81ED-4DB2-BD59-A6C34878D82A}">
                    <a16:rowId xmlns:a16="http://schemas.microsoft.com/office/drawing/2014/main" val="10013"/>
                  </a:ext>
                </a:extLst>
              </a:tr>
              <a:tr h="301350">
                <a:tc>
                  <a:txBody>
                    <a:bodyPr/>
                    <a:lstStyle/>
                    <a:p>
                      <a:pPr algn="ctr" fontAlgn="b"/>
                      <a:r>
                        <a:rPr lang="en-US" sz="900" b="0" i="0" u="none" strike="noStrike" dirty="0">
                          <a:solidFill>
                            <a:srgbClr val="000000"/>
                          </a:solidFill>
                          <a:effectLst/>
                          <a:latin typeface="Helvetica"/>
                        </a:rPr>
                        <a:t>ENDOCYTOSIS</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fi-FI" sz="1000" b="0" i="0" u="none" strike="noStrike">
                          <a:solidFill>
                            <a:srgbClr val="000000"/>
                          </a:solidFill>
                          <a:effectLst/>
                          <a:latin typeface="Helvetica"/>
                        </a:rPr>
                        <a:t>179</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9C0006"/>
                          </a:solidFill>
                          <a:effectLst/>
                          <a:latin typeface="Helvetica"/>
                        </a:rPr>
                        <a:t>-3.60</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9C0006"/>
                          </a:solidFill>
                          <a:effectLst/>
                          <a:latin typeface="Helvetica"/>
                        </a:rPr>
                        <a:t>-2.42</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is-IS" sz="1000" b="0" i="0" u="none" strike="noStrike">
                          <a:solidFill>
                            <a:srgbClr val="000000"/>
                          </a:solidFill>
                          <a:effectLst/>
                          <a:latin typeface="Helvetica"/>
                        </a:rPr>
                        <a:t>0.005</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9C0006"/>
                          </a:solidFill>
                          <a:effectLst/>
                          <a:latin typeface="Helvetica"/>
                        </a:rPr>
                        <a:t>-2.56</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nb-NO" sz="1000" b="0" i="0" u="none" strike="noStrike">
                          <a:solidFill>
                            <a:srgbClr val="000000"/>
                          </a:solidFill>
                          <a:effectLst/>
                          <a:latin typeface="Helvetica"/>
                        </a:rPr>
                        <a:t>0.002</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9C0006"/>
                          </a:solidFill>
                          <a:effectLst/>
                          <a:latin typeface="Helvetica"/>
                        </a:rPr>
                        <a:t>-2.46</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nb-NO" sz="1000" b="0" i="0" u="none" strike="noStrike">
                          <a:solidFill>
                            <a:srgbClr val="000000"/>
                          </a:solidFill>
                          <a:effectLst/>
                          <a:latin typeface="Helvetica"/>
                        </a:rPr>
                        <a:t>0.001</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9C0006"/>
                          </a:solidFill>
                          <a:effectLst/>
                          <a:latin typeface="Helvetica"/>
                        </a:rPr>
                        <a:t>-2.20</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nb-NO" sz="1000" b="0" i="0" u="none" strike="noStrike" dirty="0">
                          <a:solidFill>
                            <a:srgbClr val="000000"/>
                          </a:solidFill>
                          <a:effectLst/>
                          <a:latin typeface="Helvetica"/>
                        </a:rPr>
                        <a:t>0.01</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extLst>
                  <a:ext uri="{0D108BD9-81ED-4DB2-BD59-A6C34878D82A}">
                    <a16:rowId xmlns:a16="http://schemas.microsoft.com/office/drawing/2014/main" val="10014"/>
                  </a:ext>
                </a:extLst>
              </a:tr>
              <a:tr h="301350">
                <a:tc>
                  <a:txBody>
                    <a:bodyPr/>
                    <a:lstStyle/>
                    <a:p>
                      <a:pPr algn="ctr" fontAlgn="b"/>
                      <a:r>
                        <a:rPr lang="en-US" sz="900" b="0" i="0" u="none" strike="noStrike" dirty="0">
                          <a:solidFill>
                            <a:srgbClr val="000000"/>
                          </a:solidFill>
                          <a:effectLst/>
                          <a:latin typeface="Helvetica"/>
                        </a:rPr>
                        <a:t>GABA SYNTHESIS RELEASE REUPTAKE AND DEGRADATION</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Helvetica"/>
                        </a:rPr>
                        <a:t>17</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hr-HR" sz="1000" b="0" i="0" u="none" strike="noStrike">
                          <a:solidFill>
                            <a:srgbClr val="9C0006"/>
                          </a:solidFill>
                          <a:effectLst/>
                          <a:latin typeface="Helvetica"/>
                        </a:rPr>
                        <a:t>-2.70</a:t>
                      </a:r>
                    </a:p>
                  </a:txBody>
                  <a:tcPr marL="10800" marR="10800" marT="10800" marB="0" anchor="b">
                    <a:lnL w="12700" cap="flat" cmpd="sng" algn="ctr">
                      <a:solidFill>
                        <a:scrgbClr r="0" g="0" b="0"/>
                      </a:solidFill>
                      <a:prstDash val="solid"/>
                      <a:round/>
                      <a:headEnd type="none" w="med" len="med"/>
                      <a:tailEnd type="none" w="med" len="med"/>
                    </a:lnL>
                    <a:lnR>
                      <a:noFill/>
                    </a:lnR>
                    <a:lnT>
                      <a:noFill/>
                    </a:lnT>
                    <a:lnB w="12700" cap="flat" cmpd="sng" algn="ctr">
                      <a:solidFill>
                        <a:scrgbClr r="0" g="0" b="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Helvetica"/>
                        </a:rPr>
                        <a:t>0.001</a:t>
                      </a:r>
                    </a:p>
                  </a:txBody>
                  <a:tcPr marL="10800" marR="10800" marT="10800" marB="0" anchor="b">
                    <a:lnL>
                      <a:noFill/>
                    </a:lnL>
                    <a:lnR w="6350" cap="flat" cmpd="sng" algn="ctr">
                      <a:solidFill>
                        <a:srgbClr val="000000"/>
                      </a:solid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tcPr>
                </a:tc>
                <a:tc>
                  <a:txBody>
                    <a:bodyPr/>
                    <a:lstStyle/>
                    <a:p>
                      <a:pPr algn="ctr" fontAlgn="b"/>
                      <a:r>
                        <a:rPr lang="nb-NO" sz="1000" b="0" i="0" u="none" strike="noStrike">
                          <a:solidFill>
                            <a:srgbClr val="9C0006"/>
                          </a:solidFill>
                          <a:effectLst/>
                          <a:latin typeface="Helvetica"/>
                        </a:rPr>
                        <a:t>-1.88</a:t>
                      </a:r>
                    </a:p>
                  </a:txBody>
                  <a:tcPr marL="10800" marR="10800" marT="10800" marB="0" anchor="b">
                    <a:lnL w="6350" cap="flat" cmpd="sng" algn="ctr">
                      <a:solidFill>
                        <a:srgbClr val="000000"/>
                      </a:solidFill>
                      <a:prstDash val="solid"/>
                      <a:round/>
                      <a:headEnd type="none" w="med" len="med"/>
                      <a:tailEnd type="none" w="med" len="med"/>
                    </a:lnL>
                    <a:lnR>
                      <a:noFill/>
                    </a:lnR>
                    <a:lnT>
                      <a:noFill/>
                    </a:lnT>
                    <a:lnB w="12700" cap="flat" cmpd="sng" algn="ctr">
                      <a:solidFill>
                        <a:scrgbClr r="0" g="0" b="0"/>
                      </a:solidFill>
                      <a:prstDash val="solid"/>
                      <a:round/>
                      <a:headEnd type="none" w="med" len="med"/>
                      <a:tailEnd type="none" w="med" len="med"/>
                    </a:lnB>
                  </a:tcPr>
                </a:tc>
                <a:tc>
                  <a:txBody>
                    <a:bodyPr/>
                    <a:lstStyle/>
                    <a:p>
                      <a:pPr algn="ctr" fontAlgn="b"/>
                      <a:r>
                        <a:rPr lang="is-IS" sz="1000" b="0" i="0" u="none" strike="noStrike" dirty="0">
                          <a:solidFill>
                            <a:srgbClr val="000000"/>
                          </a:solidFill>
                          <a:effectLst/>
                          <a:latin typeface="Helvetica"/>
                        </a:rPr>
                        <a:t>0.047</a:t>
                      </a:r>
                    </a:p>
                  </a:txBody>
                  <a:tcPr marL="10800" marR="10800" marT="10800" marB="0" anchor="b">
                    <a:lnL>
                      <a:noFill/>
                    </a:lnL>
                    <a:lnR w="12700" cap="flat" cmpd="sng" algn="ctr">
                      <a:solidFill>
                        <a:scrgbClr r="0" g="0" b="0"/>
                      </a:solid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tcPr>
                </a:tc>
                <a:tc>
                  <a:txBody>
                    <a:bodyPr/>
                    <a:lstStyle/>
                    <a:p>
                      <a:pPr algn="ctr" fontAlgn="b"/>
                      <a:r>
                        <a:rPr lang="hr-HR" sz="1000" b="0" i="0" u="none" strike="noStrike" dirty="0">
                          <a:solidFill>
                            <a:srgbClr val="9C0006"/>
                          </a:solidFill>
                          <a:effectLst/>
                          <a:latin typeface="Helvetica"/>
                        </a:rPr>
                        <a:t>-2.75</a:t>
                      </a:r>
                    </a:p>
                  </a:txBody>
                  <a:tcPr marL="10800" marR="10800" marT="10800" marB="0" anchor="b">
                    <a:lnL w="12700" cap="flat" cmpd="sng" algn="ctr">
                      <a:solidFill>
                        <a:scrgbClr r="0" g="0" b="0"/>
                      </a:solidFill>
                      <a:prstDash val="solid"/>
                      <a:round/>
                      <a:headEnd type="none" w="med" len="med"/>
                      <a:tailEnd type="none" w="med" len="med"/>
                    </a:lnL>
                    <a:lnR>
                      <a:noFill/>
                    </a:lnR>
                    <a:lnT>
                      <a:noFill/>
                    </a:lnT>
                    <a:lnB w="12700" cap="flat" cmpd="sng" algn="ctr">
                      <a:solidFill>
                        <a:scrgbClr r="0" g="0" b="0"/>
                      </a:solidFill>
                      <a:prstDash val="solid"/>
                      <a:round/>
                      <a:headEnd type="none" w="med" len="med"/>
                      <a:tailEnd type="none" w="med" len="med"/>
                    </a:lnB>
                  </a:tcPr>
                </a:tc>
                <a:tc>
                  <a:txBody>
                    <a:bodyPr/>
                    <a:lstStyle/>
                    <a:p>
                      <a:pPr algn="ctr" fontAlgn="b"/>
                      <a:r>
                        <a:rPr lang="nb-NO" sz="1000" b="0" i="0" u="none" strike="noStrike" dirty="0">
                          <a:solidFill>
                            <a:srgbClr val="000000"/>
                          </a:solidFill>
                          <a:effectLst/>
                          <a:latin typeface="Helvetica"/>
                        </a:rPr>
                        <a:t>0.001</a:t>
                      </a:r>
                    </a:p>
                  </a:txBody>
                  <a:tcPr marL="10800" marR="10800" marT="10800" marB="0" anchor="b">
                    <a:lnL>
                      <a:noFill/>
                    </a:lnL>
                    <a:lnR w="6350" cap="flat" cmpd="sng" algn="ctr">
                      <a:solidFill>
                        <a:srgbClr val="000000"/>
                      </a:solid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tcPr>
                </a:tc>
                <a:tc>
                  <a:txBody>
                    <a:bodyPr/>
                    <a:lstStyle/>
                    <a:p>
                      <a:pPr algn="ctr" fontAlgn="b"/>
                      <a:r>
                        <a:rPr lang="hr-HR" sz="1000" b="0" i="0" u="none" strike="noStrike" dirty="0">
                          <a:solidFill>
                            <a:srgbClr val="9C0006"/>
                          </a:solidFill>
                          <a:effectLst/>
                          <a:latin typeface="Helvetica"/>
                        </a:rPr>
                        <a:t>-2.36</a:t>
                      </a:r>
                    </a:p>
                  </a:txBody>
                  <a:tcPr marL="10800" marR="10800" marT="10800" marB="0" anchor="b">
                    <a:lnL w="6350" cap="flat" cmpd="sng" algn="ctr">
                      <a:solidFill>
                        <a:srgbClr val="000000"/>
                      </a:solidFill>
                      <a:prstDash val="solid"/>
                      <a:round/>
                      <a:headEnd type="none" w="med" len="med"/>
                      <a:tailEnd type="none" w="med" len="med"/>
                    </a:lnL>
                    <a:lnR>
                      <a:noFill/>
                    </a:lnR>
                    <a:lnT>
                      <a:noFill/>
                    </a:lnT>
                    <a:lnB w="12700" cap="flat" cmpd="sng" algn="ctr">
                      <a:solidFill>
                        <a:scrgbClr r="0" g="0" b="0"/>
                      </a:solidFill>
                      <a:prstDash val="solid"/>
                      <a:round/>
                      <a:headEnd type="none" w="med" len="med"/>
                      <a:tailEnd type="none" w="med" len="med"/>
                    </a:lnB>
                  </a:tcPr>
                </a:tc>
                <a:tc>
                  <a:txBody>
                    <a:bodyPr/>
                    <a:lstStyle/>
                    <a:p>
                      <a:pPr algn="ctr" fontAlgn="b"/>
                      <a:r>
                        <a:rPr lang="nb-NO" sz="1000" b="0" i="0" u="none" strike="noStrike" dirty="0">
                          <a:solidFill>
                            <a:srgbClr val="000000"/>
                          </a:solidFill>
                          <a:effectLst/>
                          <a:latin typeface="Helvetica"/>
                        </a:rPr>
                        <a:t>0.002</a:t>
                      </a:r>
                    </a:p>
                  </a:txBody>
                  <a:tcPr marL="10800" marR="10800" marT="10800" marB="0" anchor="b">
                    <a:lnL>
                      <a:noFill/>
                    </a:lnL>
                    <a:lnR w="12700" cap="flat" cmpd="sng" algn="ctr">
                      <a:solidFill>
                        <a:scrgbClr r="0" g="0" b="0"/>
                      </a:solid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tcPr>
                </a:tc>
                <a:tc>
                  <a:txBody>
                    <a:bodyPr/>
                    <a:lstStyle/>
                    <a:p>
                      <a:pPr algn="ctr" fontAlgn="b"/>
                      <a:r>
                        <a:rPr lang="hr-HR" sz="1000" b="0" i="0" u="none" strike="noStrike">
                          <a:solidFill>
                            <a:srgbClr val="9C0006"/>
                          </a:solidFill>
                          <a:effectLst/>
                          <a:latin typeface="Helvetica"/>
                        </a:rPr>
                        <a:t>-3.04</a:t>
                      </a:r>
                    </a:p>
                  </a:txBody>
                  <a:tcPr marL="10800" marR="10800" marT="10800" marB="0" anchor="b">
                    <a:lnL w="12700" cap="flat" cmpd="sng" algn="ctr">
                      <a:solidFill>
                        <a:scrgbClr r="0" g="0" b="0"/>
                      </a:solidFill>
                      <a:prstDash val="solid"/>
                      <a:round/>
                      <a:headEnd type="none" w="med" len="med"/>
                      <a:tailEnd type="none" w="med" len="med"/>
                    </a:lnL>
                    <a:lnR>
                      <a:noFill/>
                    </a:lnR>
                    <a:lnT>
                      <a:noFill/>
                    </a:lnT>
                    <a:lnB w="12700" cap="flat" cmpd="sng" algn="ctr">
                      <a:solidFill>
                        <a:scrgbClr r="0" g="0" b="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361944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3SetOverlapFlat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001" y="0"/>
            <a:ext cx="8875059" cy="6858000"/>
          </a:xfrm>
          <a:prstGeom prst="rect">
            <a:avLst/>
          </a:prstGeom>
        </p:spPr>
      </p:pic>
    </p:spTree>
    <p:extLst>
      <p:ext uri="{BB962C8B-B14F-4D97-AF65-F5344CB8AC3E}">
        <p14:creationId xmlns:p14="http://schemas.microsoft.com/office/powerpoint/2010/main" val="22144520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3SetOverlapFlat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001" y="0"/>
            <a:ext cx="8875059" cy="6858000"/>
          </a:xfrm>
          <a:prstGeom prst="rect">
            <a:avLst/>
          </a:prstGeom>
        </p:spPr>
      </p:pic>
      <p:sp>
        <p:nvSpPr>
          <p:cNvPr id="4" name="Rectangle 3"/>
          <p:cNvSpPr/>
          <p:nvPr/>
        </p:nvSpPr>
        <p:spPr>
          <a:xfrm>
            <a:off x="2584450" y="1873250"/>
            <a:ext cx="1574800" cy="14160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603750" y="1873250"/>
            <a:ext cx="1574800" cy="14160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584450" y="4337050"/>
            <a:ext cx="1574800" cy="14160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603750" y="4337050"/>
            <a:ext cx="1574800" cy="14160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88150" y="4337050"/>
            <a:ext cx="1574800" cy="14160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276068" y="1641475"/>
            <a:ext cx="4249991" cy="164918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74973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 S1.ai"/>
          <p:cNvPicPr>
            <a:picLocks noChangeAspect="1"/>
          </p:cNvPicPr>
          <p:nvPr/>
        </p:nvPicPr>
        <p:blipFill rotWithShape="1">
          <a:blip r:embed="rId3">
            <a:extLst>
              <a:ext uri="{28A0092B-C50C-407E-A947-70E740481C1C}">
                <a14:useLocalDpi xmlns:a14="http://schemas.microsoft.com/office/drawing/2010/main" val="0"/>
              </a:ext>
            </a:extLst>
          </a:blip>
          <a:srcRect l="28943" r="24295" b="60108"/>
          <a:stretch/>
        </p:blipFill>
        <p:spPr>
          <a:xfrm>
            <a:off x="1669159" y="846029"/>
            <a:ext cx="4069042" cy="4492273"/>
          </a:xfrm>
          <a:prstGeom prst="rect">
            <a:avLst/>
          </a:prstGeom>
        </p:spPr>
      </p:pic>
      <p:pic>
        <p:nvPicPr>
          <p:cNvPr id="5" name="Picture 4" descr="Figure S1.ai"/>
          <p:cNvPicPr>
            <a:picLocks noChangeAspect="1"/>
          </p:cNvPicPr>
          <p:nvPr/>
        </p:nvPicPr>
        <p:blipFill rotWithShape="1">
          <a:blip r:embed="rId3">
            <a:extLst>
              <a:ext uri="{28A0092B-C50C-407E-A947-70E740481C1C}">
                <a14:useLocalDpi xmlns:a14="http://schemas.microsoft.com/office/drawing/2010/main" val="0"/>
              </a:ext>
            </a:extLst>
          </a:blip>
          <a:srcRect l="25621" t="39718" r="24004" b="22139"/>
          <a:stretch/>
        </p:blipFill>
        <p:spPr>
          <a:xfrm>
            <a:off x="5867417" y="1052286"/>
            <a:ext cx="4369669" cy="4281717"/>
          </a:xfrm>
          <a:prstGeom prst="rect">
            <a:avLst/>
          </a:prstGeom>
        </p:spPr>
      </p:pic>
      <p:sp>
        <p:nvSpPr>
          <p:cNvPr id="3" name="TextBox 2"/>
          <p:cNvSpPr txBox="1"/>
          <p:nvPr/>
        </p:nvSpPr>
        <p:spPr>
          <a:xfrm>
            <a:off x="4137773" y="226786"/>
            <a:ext cx="3957943" cy="369332"/>
          </a:xfrm>
          <a:prstGeom prst="rect">
            <a:avLst/>
          </a:prstGeom>
          <a:noFill/>
        </p:spPr>
        <p:txBody>
          <a:bodyPr wrap="none" rtlCol="0">
            <a:spAutoFit/>
          </a:bodyPr>
          <a:lstStyle/>
          <a:p>
            <a:r>
              <a:rPr lang="en-US" dirty="0"/>
              <a:t>Relative Expression of Ribosomal Genes </a:t>
            </a:r>
          </a:p>
        </p:txBody>
      </p:sp>
      <p:graphicFrame>
        <p:nvGraphicFramePr>
          <p:cNvPr id="9" name="Table 8"/>
          <p:cNvGraphicFramePr>
            <a:graphicFrameLocks noGrp="1"/>
          </p:cNvGraphicFramePr>
          <p:nvPr>
            <p:extLst/>
          </p:nvPr>
        </p:nvGraphicFramePr>
        <p:xfrm>
          <a:off x="7182764" y="4694097"/>
          <a:ext cx="2587166" cy="828621"/>
        </p:xfrm>
        <a:graphic>
          <a:graphicData uri="http://schemas.openxmlformats.org/drawingml/2006/table">
            <a:tbl>
              <a:tblPr/>
              <a:tblGrid>
                <a:gridCol w="487582">
                  <a:extLst>
                    <a:ext uri="{9D8B030D-6E8A-4147-A177-3AD203B41FA5}">
                      <a16:colId xmlns:a16="http://schemas.microsoft.com/office/drawing/2014/main" val="20000"/>
                    </a:ext>
                  </a:extLst>
                </a:gridCol>
                <a:gridCol w="537334">
                  <a:extLst>
                    <a:ext uri="{9D8B030D-6E8A-4147-A177-3AD203B41FA5}">
                      <a16:colId xmlns:a16="http://schemas.microsoft.com/office/drawing/2014/main" val="20001"/>
                    </a:ext>
                  </a:extLst>
                </a:gridCol>
                <a:gridCol w="537334">
                  <a:extLst>
                    <a:ext uri="{9D8B030D-6E8A-4147-A177-3AD203B41FA5}">
                      <a16:colId xmlns:a16="http://schemas.microsoft.com/office/drawing/2014/main" val="20002"/>
                    </a:ext>
                  </a:extLst>
                </a:gridCol>
                <a:gridCol w="537334">
                  <a:extLst>
                    <a:ext uri="{9D8B030D-6E8A-4147-A177-3AD203B41FA5}">
                      <a16:colId xmlns:a16="http://schemas.microsoft.com/office/drawing/2014/main" val="20003"/>
                    </a:ext>
                  </a:extLst>
                </a:gridCol>
                <a:gridCol w="487582">
                  <a:extLst>
                    <a:ext uri="{9D8B030D-6E8A-4147-A177-3AD203B41FA5}">
                      <a16:colId xmlns:a16="http://schemas.microsoft.com/office/drawing/2014/main" val="20004"/>
                    </a:ext>
                  </a:extLst>
                </a:gridCol>
              </a:tblGrid>
              <a:tr h="546303">
                <a:tc>
                  <a:txBody>
                    <a:bodyPr/>
                    <a:lstStyle/>
                    <a:p>
                      <a:pPr algn="ctr" fontAlgn="b"/>
                      <a:r>
                        <a:rPr lang="en-US" sz="1200" b="0" i="0" u="none" strike="noStrike" dirty="0">
                          <a:solidFill>
                            <a:srgbClr val="000000"/>
                          </a:solidFill>
                          <a:effectLst/>
                          <a:latin typeface="Calibri"/>
                        </a:rPr>
                        <a:t>BP </a:t>
                      </a:r>
                    </a:p>
                    <a:p>
                      <a:pPr algn="ctr" fontAlgn="b"/>
                      <a:r>
                        <a:rPr lang="en-US" sz="1200" b="0" i="0" u="none" strike="noStrike" dirty="0" err="1">
                          <a:solidFill>
                            <a:srgbClr val="000000"/>
                          </a:solidFill>
                          <a:effectLst/>
                          <a:latin typeface="Calibri"/>
                        </a:rPr>
                        <a:t>vs</a:t>
                      </a:r>
                      <a:r>
                        <a:rPr lang="en-US" sz="1200" b="0" i="0" u="none" strike="noStrike" dirty="0">
                          <a:solidFill>
                            <a:srgbClr val="000000"/>
                          </a:solidFill>
                          <a:effectLst/>
                          <a:latin typeface="Calibri"/>
                        </a:rPr>
                        <a:t> </a:t>
                      </a:r>
                      <a:r>
                        <a:rPr lang="en-US" sz="1200" b="0" i="0" u="none" strike="noStrike" dirty="0" err="1">
                          <a:solidFill>
                            <a:srgbClr val="000000"/>
                          </a:solidFill>
                          <a:effectLst/>
                          <a:latin typeface="Calibri"/>
                        </a:rPr>
                        <a:t>Ctl</a:t>
                      </a:r>
                      <a:endParaRPr lang="en-US" sz="12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EE8"/>
                    </a:solidFill>
                  </a:tcPr>
                </a:tc>
                <a:tc>
                  <a:txBody>
                    <a:bodyPr/>
                    <a:lstStyle/>
                    <a:p>
                      <a:pPr algn="ctr" fontAlgn="b"/>
                      <a:r>
                        <a:rPr lang="en-US" sz="1200" b="0" i="0" u="none" strike="noStrike" dirty="0">
                          <a:solidFill>
                            <a:srgbClr val="000000"/>
                          </a:solidFill>
                          <a:effectLst/>
                          <a:latin typeface="Calibri"/>
                        </a:rPr>
                        <a:t>MD </a:t>
                      </a:r>
                    </a:p>
                    <a:p>
                      <a:pPr algn="ctr" fontAlgn="b"/>
                      <a:r>
                        <a:rPr lang="en-US" sz="1200" b="0" i="0" u="none" strike="noStrike" dirty="0" err="1">
                          <a:solidFill>
                            <a:srgbClr val="000000"/>
                          </a:solidFill>
                          <a:effectLst/>
                          <a:latin typeface="Calibri"/>
                        </a:rPr>
                        <a:t>vs</a:t>
                      </a:r>
                      <a:r>
                        <a:rPr lang="en-US" sz="1200" b="0" i="0" u="none" strike="noStrike" dirty="0">
                          <a:solidFill>
                            <a:srgbClr val="000000"/>
                          </a:solidFill>
                          <a:effectLst/>
                          <a:latin typeface="Calibri"/>
                        </a:rPr>
                        <a:t> </a:t>
                      </a:r>
                      <a:r>
                        <a:rPr lang="en-US" sz="1200" b="0" i="0" u="none" strike="noStrike" dirty="0" err="1">
                          <a:solidFill>
                            <a:srgbClr val="000000"/>
                          </a:solidFill>
                          <a:effectLst/>
                          <a:latin typeface="Calibri"/>
                        </a:rPr>
                        <a:t>Ctl</a:t>
                      </a:r>
                      <a:endParaRPr lang="en-US" sz="12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ctr" fontAlgn="b"/>
                      <a:r>
                        <a:rPr lang="en-US" sz="1200" b="0" i="0" u="none" strike="noStrike" dirty="0">
                          <a:solidFill>
                            <a:srgbClr val="000000"/>
                          </a:solidFill>
                          <a:effectLst/>
                          <a:latin typeface="Calibri"/>
                        </a:rPr>
                        <a:t>SCZ </a:t>
                      </a:r>
                    </a:p>
                    <a:p>
                      <a:pPr algn="ctr" fontAlgn="b"/>
                      <a:r>
                        <a:rPr lang="en-US" sz="1200" b="0" i="0" u="none" strike="noStrike" dirty="0" err="1">
                          <a:solidFill>
                            <a:srgbClr val="000000"/>
                          </a:solidFill>
                          <a:effectLst/>
                          <a:latin typeface="Calibri"/>
                        </a:rPr>
                        <a:t>vs</a:t>
                      </a:r>
                      <a:r>
                        <a:rPr lang="en-US" sz="1200" b="0" i="0" u="none" strike="noStrike" dirty="0">
                          <a:solidFill>
                            <a:srgbClr val="000000"/>
                          </a:solidFill>
                          <a:effectLst/>
                          <a:latin typeface="Calibri"/>
                        </a:rPr>
                        <a:t> </a:t>
                      </a:r>
                      <a:r>
                        <a:rPr lang="en-US" sz="1200" b="0" i="0" u="none" strike="noStrike" dirty="0" err="1">
                          <a:solidFill>
                            <a:srgbClr val="000000"/>
                          </a:solidFill>
                          <a:effectLst/>
                          <a:latin typeface="Calibri"/>
                        </a:rPr>
                        <a:t>Ctl</a:t>
                      </a:r>
                      <a:endParaRPr lang="en-US" sz="12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b"/>
                      <a:r>
                        <a:rPr lang="en-US" sz="1200" b="0" i="0" u="none" strike="noStrike" dirty="0">
                          <a:solidFill>
                            <a:srgbClr val="000000"/>
                          </a:solidFill>
                          <a:effectLst/>
                          <a:latin typeface="Calibri"/>
                        </a:rPr>
                        <a:t>SCZ </a:t>
                      </a:r>
                    </a:p>
                    <a:p>
                      <a:pPr algn="ctr" fontAlgn="b"/>
                      <a:r>
                        <a:rPr lang="en-US" sz="1200" b="0" i="0" u="none" strike="noStrike" dirty="0" err="1">
                          <a:solidFill>
                            <a:srgbClr val="000000"/>
                          </a:solidFill>
                          <a:effectLst/>
                          <a:latin typeface="Calibri"/>
                        </a:rPr>
                        <a:t>vs</a:t>
                      </a:r>
                      <a:r>
                        <a:rPr lang="en-US" sz="1200" b="0" i="0" u="none" strike="noStrike" dirty="0">
                          <a:solidFill>
                            <a:srgbClr val="000000"/>
                          </a:solidFill>
                          <a:effectLst/>
                          <a:latin typeface="Calibri"/>
                        </a:rPr>
                        <a:t> </a:t>
                      </a:r>
                      <a:r>
                        <a:rPr lang="en-US" sz="1200" b="0" i="0" u="none" strike="noStrike" dirty="0" err="1">
                          <a:solidFill>
                            <a:srgbClr val="000000"/>
                          </a:solidFill>
                          <a:effectLst/>
                          <a:latin typeface="Calibri"/>
                        </a:rPr>
                        <a:t>Ctl</a:t>
                      </a:r>
                      <a:endParaRPr lang="en-US" sz="12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en-US" sz="1200" b="0" i="0" u="none" strike="noStrike" dirty="0">
                          <a:solidFill>
                            <a:srgbClr val="000000"/>
                          </a:solidFill>
                          <a:effectLst/>
                          <a:latin typeface="Calibri"/>
                        </a:rPr>
                        <a:t>BP </a:t>
                      </a:r>
                    </a:p>
                    <a:p>
                      <a:pPr algn="ctr" fontAlgn="b"/>
                      <a:r>
                        <a:rPr lang="en-US" sz="1200" b="0" i="0" u="none" strike="noStrike" dirty="0" err="1">
                          <a:solidFill>
                            <a:srgbClr val="000000"/>
                          </a:solidFill>
                          <a:effectLst/>
                          <a:latin typeface="Calibri"/>
                        </a:rPr>
                        <a:t>vs</a:t>
                      </a:r>
                      <a:r>
                        <a:rPr lang="en-US" sz="1200" b="0" i="0" u="none" strike="noStrike" dirty="0">
                          <a:solidFill>
                            <a:srgbClr val="000000"/>
                          </a:solidFill>
                          <a:effectLst/>
                          <a:latin typeface="Calibri"/>
                        </a:rPr>
                        <a:t> </a:t>
                      </a:r>
                      <a:r>
                        <a:rPr lang="en-US" sz="1200" b="0" i="0" u="none" strike="noStrike" dirty="0" err="1">
                          <a:solidFill>
                            <a:srgbClr val="000000"/>
                          </a:solidFill>
                          <a:effectLst/>
                          <a:latin typeface="Calibri"/>
                        </a:rPr>
                        <a:t>Ctl</a:t>
                      </a:r>
                      <a:endParaRPr lang="en-US" sz="12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extLst>
                  <a:ext uri="{0D108BD9-81ED-4DB2-BD59-A6C34878D82A}">
                    <a16:rowId xmlns:a16="http://schemas.microsoft.com/office/drawing/2014/main" val="10000"/>
                  </a:ext>
                </a:extLst>
              </a:tr>
              <a:tr h="282318">
                <a:tc gridSpan="3">
                  <a:txBody>
                    <a:bodyPr/>
                    <a:lstStyle/>
                    <a:p>
                      <a:pPr algn="ctr" fontAlgn="b"/>
                      <a:r>
                        <a:rPr lang="en-US" sz="1200" b="0" i="0" u="none" strike="noStrike" dirty="0">
                          <a:solidFill>
                            <a:srgbClr val="000000"/>
                          </a:solidFill>
                          <a:effectLst/>
                          <a:latin typeface="Calibri"/>
                        </a:rPr>
                        <a:t>Orbitofrontal Cortex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b"/>
                      <a:r>
                        <a:rPr lang="en-US" sz="1200" b="0" i="0" u="none" strike="noStrike" dirty="0">
                          <a:solidFill>
                            <a:srgbClr val="000000"/>
                          </a:solidFill>
                          <a:effectLst/>
                          <a:latin typeface="Calibri"/>
                        </a:rPr>
                        <a:t>Hippocampus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1"/>
                  </a:ext>
                </a:extLst>
              </a:tr>
            </a:tbl>
          </a:graphicData>
        </a:graphic>
      </p:graphicFrame>
      <p:graphicFrame>
        <p:nvGraphicFramePr>
          <p:cNvPr id="10" name="Table 9"/>
          <p:cNvGraphicFramePr>
            <a:graphicFrameLocks noGrp="1"/>
          </p:cNvGraphicFramePr>
          <p:nvPr>
            <p:extLst/>
          </p:nvPr>
        </p:nvGraphicFramePr>
        <p:xfrm>
          <a:off x="2681520" y="4690500"/>
          <a:ext cx="2587166" cy="828621"/>
        </p:xfrm>
        <a:graphic>
          <a:graphicData uri="http://schemas.openxmlformats.org/drawingml/2006/table">
            <a:tbl>
              <a:tblPr/>
              <a:tblGrid>
                <a:gridCol w="487582">
                  <a:extLst>
                    <a:ext uri="{9D8B030D-6E8A-4147-A177-3AD203B41FA5}">
                      <a16:colId xmlns:a16="http://schemas.microsoft.com/office/drawing/2014/main" val="20000"/>
                    </a:ext>
                  </a:extLst>
                </a:gridCol>
                <a:gridCol w="537334">
                  <a:extLst>
                    <a:ext uri="{9D8B030D-6E8A-4147-A177-3AD203B41FA5}">
                      <a16:colId xmlns:a16="http://schemas.microsoft.com/office/drawing/2014/main" val="20001"/>
                    </a:ext>
                  </a:extLst>
                </a:gridCol>
                <a:gridCol w="537334">
                  <a:extLst>
                    <a:ext uri="{9D8B030D-6E8A-4147-A177-3AD203B41FA5}">
                      <a16:colId xmlns:a16="http://schemas.microsoft.com/office/drawing/2014/main" val="20002"/>
                    </a:ext>
                  </a:extLst>
                </a:gridCol>
                <a:gridCol w="537334">
                  <a:extLst>
                    <a:ext uri="{9D8B030D-6E8A-4147-A177-3AD203B41FA5}">
                      <a16:colId xmlns:a16="http://schemas.microsoft.com/office/drawing/2014/main" val="20003"/>
                    </a:ext>
                  </a:extLst>
                </a:gridCol>
                <a:gridCol w="487582">
                  <a:extLst>
                    <a:ext uri="{9D8B030D-6E8A-4147-A177-3AD203B41FA5}">
                      <a16:colId xmlns:a16="http://schemas.microsoft.com/office/drawing/2014/main" val="20004"/>
                    </a:ext>
                  </a:extLst>
                </a:gridCol>
              </a:tblGrid>
              <a:tr h="546303">
                <a:tc>
                  <a:txBody>
                    <a:bodyPr/>
                    <a:lstStyle/>
                    <a:p>
                      <a:pPr algn="ctr" fontAlgn="b"/>
                      <a:r>
                        <a:rPr lang="en-US" sz="1200" b="0" i="0" u="none" strike="noStrike" dirty="0">
                          <a:solidFill>
                            <a:srgbClr val="000000"/>
                          </a:solidFill>
                          <a:effectLst/>
                          <a:latin typeface="Calibri"/>
                        </a:rPr>
                        <a:t>BP </a:t>
                      </a:r>
                    </a:p>
                    <a:p>
                      <a:pPr algn="ctr" fontAlgn="b"/>
                      <a:r>
                        <a:rPr lang="en-US" sz="1200" b="0" i="0" u="none" strike="noStrike" dirty="0" err="1">
                          <a:solidFill>
                            <a:srgbClr val="000000"/>
                          </a:solidFill>
                          <a:effectLst/>
                          <a:latin typeface="Calibri"/>
                        </a:rPr>
                        <a:t>vs</a:t>
                      </a:r>
                      <a:r>
                        <a:rPr lang="en-US" sz="1200" b="0" i="0" u="none" strike="noStrike" dirty="0">
                          <a:solidFill>
                            <a:srgbClr val="000000"/>
                          </a:solidFill>
                          <a:effectLst/>
                          <a:latin typeface="Calibri"/>
                        </a:rPr>
                        <a:t> </a:t>
                      </a:r>
                      <a:r>
                        <a:rPr lang="en-US" sz="1200" b="0" i="0" u="none" strike="noStrike" dirty="0" err="1">
                          <a:solidFill>
                            <a:srgbClr val="000000"/>
                          </a:solidFill>
                          <a:effectLst/>
                          <a:latin typeface="Calibri"/>
                        </a:rPr>
                        <a:t>Ctl</a:t>
                      </a:r>
                      <a:endParaRPr lang="en-US" sz="12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EE8"/>
                    </a:solidFill>
                  </a:tcPr>
                </a:tc>
                <a:tc>
                  <a:txBody>
                    <a:bodyPr/>
                    <a:lstStyle/>
                    <a:p>
                      <a:pPr algn="ctr" fontAlgn="b"/>
                      <a:r>
                        <a:rPr lang="en-US" sz="1200" b="0" i="0" u="none" strike="noStrike" dirty="0">
                          <a:solidFill>
                            <a:srgbClr val="000000"/>
                          </a:solidFill>
                          <a:effectLst/>
                          <a:latin typeface="Calibri"/>
                        </a:rPr>
                        <a:t>MD </a:t>
                      </a:r>
                    </a:p>
                    <a:p>
                      <a:pPr algn="ctr" fontAlgn="b"/>
                      <a:r>
                        <a:rPr lang="en-US" sz="1200" b="0" i="0" u="none" strike="noStrike" dirty="0" err="1">
                          <a:solidFill>
                            <a:srgbClr val="000000"/>
                          </a:solidFill>
                          <a:effectLst/>
                          <a:latin typeface="Calibri"/>
                        </a:rPr>
                        <a:t>vs</a:t>
                      </a:r>
                      <a:r>
                        <a:rPr lang="en-US" sz="1200" b="0" i="0" u="none" strike="noStrike" dirty="0">
                          <a:solidFill>
                            <a:srgbClr val="000000"/>
                          </a:solidFill>
                          <a:effectLst/>
                          <a:latin typeface="Calibri"/>
                        </a:rPr>
                        <a:t> </a:t>
                      </a:r>
                      <a:r>
                        <a:rPr lang="en-US" sz="1200" b="0" i="0" u="none" strike="noStrike" dirty="0" err="1">
                          <a:solidFill>
                            <a:srgbClr val="000000"/>
                          </a:solidFill>
                          <a:effectLst/>
                          <a:latin typeface="Calibri"/>
                        </a:rPr>
                        <a:t>Ctl</a:t>
                      </a:r>
                      <a:endParaRPr lang="en-US" sz="12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ctr" fontAlgn="b"/>
                      <a:r>
                        <a:rPr lang="en-US" sz="1200" b="0" i="0" u="none" strike="noStrike" dirty="0">
                          <a:solidFill>
                            <a:srgbClr val="000000"/>
                          </a:solidFill>
                          <a:effectLst/>
                          <a:latin typeface="Calibri"/>
                        </a:rPr>
                        <a:t>SCZ </a:t>
                      </a:r>
                    </a:p>
                    <a:p>
                      <a:pPr algn="ctr" fontAlgn="b"/>
                      <a:r>
                        <a:rPr lang="en-US" sz="1200" b="0" i="0" u="none" strike="noStrike" dirty="0" err="1">
                          <a:solidFill>
                            <a:srgbClr val="000000"/>
                          </a:solidFill>
                          <a:effectLst/>
                          <a:latin typeface="Calibri"/>
                        </a:rPr>
                        <a:t>vs</a:t>
                      </a:r>
                      <a:r>
                        <a:rPr lang="en-US" sz="1200" b="0" i="0" u="none" strike="noStrike" dirty="0">
                          <a:solidFill>
                            <a:srgbClr val="000000"/>
                          </a:solidFill>
                          <a:effectLst/>
                          <a:latin typeface="Calibri"/>
                        </a:rPr>
                        <a:t> </a:t>
                      </a:r>
                      <a:r>
                        <a:rPr lang="en-US" sz="1200" b="0" i="0" u="none" strike="noStrike" dirty="0" err="1">
                          <a:solidFill>
                            <a:srgbClr val="000000"/>
                          </a:solidFill>
                          <a:effectLst/>
                          <a:latin typeface="Calibri"/>
                        </a:rPr>
                        <a:t>Ctl</a:t>
                      </a:r>
                      <a:endParaRPr lang="en-US" sz="12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b"/>
                      <a:r>
                        <a:rPr lang="en-US" sz="1200" b="0" i="0" u="none" strike="noStrike" dirty="0">
                          <a:solidFill>
                            <a:srgbClr val="000000"/>
                          </a:solidFill>
                          <a:effectLst/>
                          <a:latin typeface="Calibri"/>
                        </a:rPr>
                        <a:t>SCZ </a:t>
                      </a:r>
                    </a:p>
                    <a:p>
                      <a:pPr algn="ctr" fontAlgn="b"/>
                      <a:r>
                        <a:rPr lang="en-US" sz="1200" b="0" i="0" u="none" strike="noStrike" dirty="0" err="1">
                          <a:solidFill>
                            <a:srgbClr val="000000"/>
                          </a:solidFill>
                          <a:effectLst/>
                          <a:latin typeface="Calibri"/>
                        </a:rPr>
                        <a:t>vs</a:t>
                      </a:r>
                      <a:r>
                        <a:rPr lang="en-US" sz="1200" b="0" i="0" u="none" strike="noStrike" dirty="0">
                          <a:solidFill>
                            <a:srgbClr val="000000"/>
                          </a:solidFill>
                          <a:effectLst/>
                          <a:latin typeface="Calibri"/>
                        </a:rPr>
                        <a:t> </a:t>
                      </a:r>
                      <a:r>
                        <a:rPr lang="en-US" sz="1200" b="0" i="0" u="none" strike="noStrike" dirty="0" err="1">
                          <a:solidFill>
                            <a:srgbClr val="000000"/>
                          </a:solidFill>
                          <a:effectLst/>
                          <a:latin typeface="Calibri"/>
                        </a:rPr>
                        <a:t>Ctl</a:t>
                      </a:r>
                      <a:endParaRPr lang="en-US" sz="12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b"/>
                      <a:r>
                        <a:rPr lang="en-US" sz="1200" b="0" i="0" u="none" strike="noStrike" dirty="0">
                          <a:solidFill>
                            <a:srgbClr val="000000"/>
                          </a:solidFill>
                          <a:effectLst/>
                          <a:latin typeface="Calibri"/>
                        </a:rPr>
                        <a:t>BP </a:t>
                      </a:r>
                    </a:p>
                    <a:p>
                      <a:pPr algn="ctr" fontAlgn="b"/>
                      <a:r>
                        <a:rPr lang="en-US" sz="1200" b="0" i="0" u="none" strike="noStrike" dirty="0" err="1">
                          <a:solidFill>
                            <a:srgbClr val="000000"/>
                          </a:solidFill>
                          <a:effectLst/>
                          <a:latin typeface="Calibri"/>
                        </a:rPr>
                        <a:t>vs</a:t>
                      </a:r>
                      <a:r>
                        <a:rPr lang="en-US" sz="1200" b="0" i="0" u="none" strike="noStrike" dirty="0">
                          <a:solidFill>
                            <a:srgbClr val="000000"/>
                          </a:solidFill>
                          <a:effectLst/>
                          <a:latin typeface="Calibri"/>
                        </a:rPr>
                        <a:t> </a:t>
                      </a:r>
                      <a:r>
                        <a:rPr lang="en-US" sz="1200" b="0" i="0" u="none" strike="noStrike" dirty="0" err="1">
                          <a:solidFill>
                            <a:srgbClr val="000000"/>
                          </a:solidFill>
                          <a:effectLst/>
                          <a:latin typeface="Calibri"/>
                        </a:rPr>
                        <a:t>Ctl</a:t>
                      </a:r>
                      <a:endParaRPr lang="en-US" sz="12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extLst>
                  <a:ext uri="{0D108BD9-81ED-4DB2-BD59-A6C34878D82A}">
                    <a16:rowId xmlns:a16="http://schemas.microsoft.com/office/drawing/2014/main" val="10000"/>
                  </a:ext>
                </a:extLst>
              </a:tr>
              <a:tr h="282318">
                <a:tc gridSpan="3">
                  <a:txBody>
                    <a:bodyPr/>
                    <a:lstStyle/>
                    <a:p>
                      <a:pPr algn="ctr" fontAlgn="b"/>
                      <a:r>
                        <a:rPr lang="en-US" sz="1200" b="0" i="0" u="none" strike="noStrike" dirty="0">
                          <a:solidFill>
                            <a:srgbClr val="000000"/>
                          </a:solidFill>
                          <a:effectLst/>
                          <a:latin typeface="Calibri"/>
                        </a:rPr>
                        <a:t>Orbitofrontal Cortex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b"/>
                      <a:r>
                        <a:rPr lang="en-US" sz="1200" b="0" i="0" u="none" strike="noStrike" dirty="0">
                          <a:solidFill>
                            <a:srgbClr val="000000"/>
                          </a:solidFill>
                          <a:effectLst/>
                          <a:latin typeface="Calibri"/>
                        </a:rPr>
                        <a:t>Hippocampus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67507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9-07 at 12.01.31 AM.png"/>
          <p:cNvPicPr>
            <a:picLocks noChangeAspect="1"/>
          </p:cNvPicPr>
          <p:nvPr/>
        </p:nvPicPr>
        <p:blipFill rotWithShape="1">
          <a:blip r:embed="rId2">
            <a:extLst>
              <a:ext uri="{28A0092B-C50C-407E-A947-70E740481C1C}">
                <a14:useLocalDpi xmlns:a14="http://schemas.microsoft.com/office/drawing/2010/main" val="0"/>
              </a:ext>
            </a:extLst>
          </a:blip>
          <a:srcRect t="1866"/>
          <a:stretch/>
        </p:blipFill>
        <p:spPr>
          <a:xfrm>
            <a:off x="2438404" y="481785"/>
            <a:ext cx="7315195" cy="5373409"/>
          </a:xfrm>
          <a:prstGeom prst="rect">
            <a:avLst/>
          </a:prstGeom>
        </p:spPr>
      </p:pic>
    </p:spTree>
    <p:extLst>
      <p:ext uri="{BB962C8B-B14F-4D97-AF65-F5344CB8AC3E}">
        <p14:creationId xmlns:p14="http://schemas.microsoft.com/office/powerpoint/2010/main" val="13723915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92928"/>
          </a:xfrm>
        </p:spPr>
        <p:txBody>
          <a:bodyPr>
            <a:normAutofit fontScale="90000"/>
          </a:bodyPr>
          <a:lstStyle/>
          <a:p>
            <a:pPr algn="ctr"/>
            <a:r>
              <a:rPr lang="en-US" dirty="0"/>
              <a:t>Two Different Approaches</a:t>
            </a:r>
          </a:p>
        </p:txBody>
      </p:sp>
      <p:sp>
        <p:nvSpPr>
          <p:cNvPr id="3" name="Text Placeholder 2"/>
          <p:cNvSpPr>
            <a:spLocks noGrp="1"/>
          </p:cNvSpPr>
          <p:nvPr>
            <p:ph type="body" idx="1"/>
          </p:nvPr>
        </p:nvSpPr>
        <p:spPr>
          <a:xfrm>
            <a:off x="1981200" y="1217635"/>
            <a:ext cx="4040188" cy="639762"/>
          </a:xfrm>
        </p:spPr>
        <p:txBody>
          <a:bodyPr/>
          <a:lstStyle/>
          <a:p>
            <a:r>
              <a:rPr lang="en-US" dirty="0"/>
              <a:t>Gene Set Expression Analysis</a:t>
            </a:r>
          </a:p>
        </p:txBody>
      </p:sp>
      <p:sp>
        <p:nvSpPr>
          <p:cNvPr id="4" name="Content Placeholder 3"/>
          <p:cNvSpPr>
            <a:spLocks noGrp="1"/>
          </p:cNvSpPr>
          <p:nvPr>
            <p:ph sz="half" idx="2"/>
          </p:nvPr>
        </p:nvSpPr>
        <p:spPr>
          <a:xfrm>
            <a:off x="1981200" y="1857397"/>
            <a:ext cx="4040188" cy="3951288"/>
          </a:xfrm>
        </p:spPr>
        <p:txBody>
          <a:bodyPr>
            <a:normAutofit lnSpcReduction="10000"/>
          </a:bodyPr>
          <a:lstStyle/>
          <a:p>
            <a:r>
              <a:rPr lang="en-US" sz="2200" dirty="0"/>
              <a:t>High sample-to-sample variability </a:t>
            </a:r>
          </a:p>
          <a:p>
            <a:r>
              <a:rPr lang="en-US" sz="2200" dirty="0"/>
              <a:t>Small expression differences</a:t>
            </a:r>
          </a:p>
          <a:p>
            <a:r>
              <a:rPr lang="en-US" sz="2200" dirty="0"/>
              <a:t>Different genes in different individuals </a:t>
            </a:r>
          </a:p>
          <a:p>
            <a:r>
              <a:rPr lang="en-US" sz="2200" dirty="0"/>
              <a:t>Genes in same pathway = same symptoms</a:t>
            </a:r>
          </a:p>
          <a:p>
            <a:r>
              <a:rPr lang="en-US" sz="2200" dirty="0"/>
              <a:t>Core deficits</a:t>
            </a:r>
          </a:p>
          <a:p>
            <a:pPr lvl="1"/>
            <a:r>
              <a:rPr lang="en-US" dirty="0"/>
              <a:t>Common across diagnoses</a:t>
            </a:r>
          </a:p>
          <a:p>
            <a:pPr lvl="1"/>
            <a:r>
              <a:rPr lang="en-US" dirty="0"/>
              <a:t>Common across brain regions</a:t>
            </a:r>
          </a:p>
          <a:p>
            <a:endParaRPr lang="en-US" sz="2200" dirty="0"/>
          </a:p>
        </p:txBody>
      </p:sp>
      <p:sp>
        <p:nvSpPr>
          <p:cNvPr id="5" name="Text Placeholder 4"/>
          <p:cNvSpPr>
            <a:spLocks noGrp="1"/>
          </p:cNvSpPr>
          <p:nvPr>
            <p:ph type="body" sz="quarter" idx="3"/>
          </p:nvPr>
        </p:nvSpPr>
        <p:spPr>
          <a:xfrm>
            <a:off x="6229986" y="1217635"/>
            <a:ext cx="4041775" cy="639762"/>
          </a:xfrm>
        </p:spPr>
        <p:txBody>
          <a:bodyPr>
            <a:normAutofit/>
          </a:bodyPr>
          <a:lstStyle/>
          <a:p>
            <a:r>
              <a:rPr lang="en-US" dirty="0"/>
              <a:t>Repetitive Element Loci</a:t>
            </a:r>
          </a:p>
        </p:txBody>
      </p:sp>
      <p:sp>
        <p:nvSpPr>
          <p:cNvPr id="6" name="Content Placeholder 5"/>
          <p:cNvSpPr>
            <a:spLocks noGrp="1"/>
          </p:cNvSpPr>
          <p:nvPr>
            <p:ph sz="quarter" idx="4"/>
          </p:nvPr>
        </p:nvSpPr>
        <p:spPr>
          <a:xfrm>
            <a:off x="6229986" y="1857397"/>
            <a:ext cx="4041775" cy="3951288"/>
          </a:xfrm>
        </p:spPr>
        <p:txBody>
          <a:bodyPr>
            <a:normAutofit lnSpcReduction="10000"/>
          </a:bodyPr>
          <a:lstStyle/>
          <a:p>
            <a:pPr marL="342900" lvl="1" indent="-342900">
              <a:buFont typeface="Arial"/>
              <a:buChar char="•"/>
            </a:pPr>
            <a:r>
              <a:rPr lang="en-US" sz="2200" dirty="0"/>
              <a:t>HG19 Repeat Database: 5,298,130 genomic regions</a:t>
            </a:r>
          </a:p>
          <a:p>
            <a:r>
              <a:rPr lang="en-US" sz="2200" dirty="0"/>
              <a:t>More than 50% of genome </a:t>
            </a:r>
          </a:p>
          <a:p>
            <a:r>
              <a:rPr lang="en-US" sz="2200" dirty="0"/>
              <a:t>Multiple copies of highly similar DNA sequences</a:t>
            </a:r>
          </a:p>
          <a:p>
            <a:r>
              <a:rPr lang="en-US" sz="2200" dirty="0"/>
              <a:t>Left over from transposition</a:t>
            </a:r>
          </a:p>
          <a:p>
            <a:r>
              <a:rPr lang="en-US" sz="2200" dirty="0"/>
              <a:t>Most immobilized</a:t>
            </a:r>
          </a:p>
          <a:p>
            <a:r>
              <a:rPr lang="en-US" sz="2200" dirty="0"/>
              <a:t>97% have unique region</a:t>
            </a:r>
          </a:p>
          <a:p>
            <a:r>
              <a:rPr lang="en-US" sz="2200" dirty="0"/>
              <a:t>Expressed in cortex but specific loci unknown</a:t>
            </a:r>
          </a:p>
          <a:p>
            <a:r>
              <a:rPr lang="en-US" sz="2200" dirty="0"/>
              <a:t>Might be functional</a:t>
            </a:r>
            <a:endParaRPr lang="en-US" dirty="0"/>
          </a:p>
          <a:p>
            <a:endParaRPr lang="en-US" dirty="0"/>
          </a:p>
          <a:p>
            <a:endParaRPr lang="en-US" dirty="0"/>
          </a:p>
          <a:p>
            <a:endParaRPr lang="en-US" dirty="0"/>
          </a:p>
          <a:p>
            <a:endParaRPr lang="en-US" dirty="0"/>
          </a:p>
        </p:txBody>
      </p:sp>
      <p:sp>
        <p:nvSpPr>
          <p:cNvPr id="7" name="Rectangle 6">
            <a:extLst>
              <a:ext uri="{FF2B5EF4-FFF2-40B4-BE49-F238E27FC236}">
                <a16:creationId xmlns:a16="http://schemas.microsoft.com/office/drawing/2014/main" id="{DA1847D6-0AFB-194A-BC1C-8BE16CB5D0BA}"/>
              </a:ext>
            </a:extLst>
          </p:cNvPr>
          <p:cNvSpPr/>
          <p:nvPr/>
        </p:nvSpPr>
        <p:spPr>
          <a:xfrm>
            <a:off x="1630101" y="1217635"/>
            <a:ext cx="4465899" cy="49748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2470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DFAE-75CF-FE45-A789-50DC9851FBC7}"/>
              </a:ext>
            </a:extLst>
          </p:cNvPr>
          <p:cNvSpPr>
            <a:spLocks noGrp="1"/>
          </p:cNvSpPr>
          <p:nvPr>
            <p:ph type="title"/>
          </p:nvPr>
        </p:nvSpPr>
        <p:spPr/>
        <p:txBody>
          <a:bodyPr/>
          <a:lstStyle/>
          <a:p>
            <a:r>
              <a:rPr lang="en-US" dirty="0"/>
              <a:t>Experimental Considerations</a:t>
            </a:r>
          </a:p>
        </p:txBody>
      </p:sp>
      <p:sp>
        <p:nvSpPr>
          <p:cNvPr id="3" name="Content Placeholder 2">
            <a:extLst>
              <a:ext uri="{FF2B5EF4-FFF2-40B4-BE49-F238E27FC236}">
                <a16:creationId xmlns:a16="http://schemas.microsoft.com/office/drawing/2014/main" id="{4CC415A1-6D1A-0542-9B58-D071ED650E35}"/>
              </a:ext>
            </a:extLst>
          </p:cNvPr>
          <p:cNvSpPr>
            <a:spLocks noGrp="1"/>
          </p:cNvSpPr>
          <p:nvPr>
            <p:ph idx="1"/>
          </p:nvPr>
        </p:nvSpPr>
        <p:spPr/>
        <p:txBody>
          <a:bodyPr/>
          <a:lstStyle/>
          <a:p>
            <a:r>
              <a:rPr lang="en-US" dirty="0"/>
              <a:t>Sample selection and library prep</a:t>
            </a:r>
          </a:p>
          <a:p>
            <a:r>
              <a:rPr lang="en-US" dirty="0"/>
              <a:t>Sequencing depth and multiplexing</a:t>
            </a:r>
          </a:p>
          <a:p>
            <a:r>
              <a:rPr lang="en-US" dirty="0"/>
              <a:t>Assessing the quality of the resulting sequence reads</a:t>
            </a:r>
          </a:p>
          <a:p>
            <a:r>
              <a:rPr lang="en-US" dirty="0"/>
              <a:t>Genomic alignment versus abundance estimation</a:t>
            </a:r>
          </a:p>
          <a:p>
            <a:r>
              <a:rPr lang="en-US" dirty="0"/>
              <a:t>Detection of novel/unannotated transcripts</a:t>
            </a:r>
          </a:p>
          <a:p>
            <a:r>
              <a:rPr lang="en-US" dirty="0"/>
              <a:t>Quantification of genes/transcripts/exons</a:t>
            </a:r>
          </a:p>
          <a:p>
            <a:r>
              <a:rPr lang="en-US" dirty="0"/>
              <a:t>Differential expression analysis</a:t>
            </a:r>
          </a:p>
          <a:p>
            <a:r>
              <a:rPr lang="en-US" dirty="0"/>
              <a:t>Gene co-expression and gene set enrichment analysis</a:t>
            </a:r>
          </a:p>
          <a:p>
            <a:endParaRPr lang="en-US" dirty="0"/>
          </a:p>
          <a:p>
            <a:endParaRPr lang="en-US" dirty="0"/>
          </a:p>
          <a:p>
            <a:endParaRPr lang="en-US" dirty="0"/>
          </a:p>
        </p:txBody>
      </p:sp>
    </p:spTree>
    <p:extLst>
      <p:ext uri="{BB962C8B-B14F-4D97-AF65-F5344CB8AC3E}">
        <p14:creationId xmlns:p14="http://schemas.microsoft.com/office/powerpoint/2010/main" val="3946556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520936"/>
          </a:xfrm>
        </p:spPr>
        <p:txBody>
          <a:bodyPr>
            <a:normAutofit fontScale="90000"/>
          </a:bodyPr>
          <a:lstStyle/>
          <a:p>
            <a:r>
              <a:rPr lang="en-US" dirty="0"/>
              <a:t>Methods Overview</a:t>
            </a:r>
          </a:p>
        </p:txBody>
      </p:sp>
      <p:sp>
        <p:nvSpPr>
          <p:cNvPr id="3" name="Content Placeholder 2"/>
          <p:cNvSpPr>
            <a:spLocks noGrp="1"/>
          </p:cNvSpPr>
          <p:nvPr>
            <p:ph idx="1"/>
          </p:nvPr>
        </p:nvSpPr>
        <p:spPr>
          <a:xfrm>
            <a:off x="1981200" y="1180446"/>
            <a:ext cx="8229600" cy="5230024"/>
          </a:xfrm>
        </p:spPr>
        <p:txBody>
          <a:bodyPr>
            <a:normAutofit fontScale="62500" lnSpcReduction="20000"/>
          </a:bodyPr>
          <a:lstStyle/>
          <a:p>
            <a:pPr>
              <a:lnSpc>
                <a:spcPct val="140000"/>
              </a:lnSpc>
              <a:spcAft>
                <a:spcPts val="600"/>
              </a:spcAft>
            </a:pPr>
            <a:r>
              <a:rPr lang="en-US" dirty="0"/>
              <a:t>Sequence RNA from large number of brains</a:t>
            </a:r>
          </a:p>
          <a:p>
            <a:pPr lvl="1">
              <a:lnSpc>
                <a:spcPct val="140000"/>
              </a:lnSpc>
              <a:spcAft>
                <a:spcPts val="600"/>
              </a:spcAft>
            </a:pPr>
            <a:r>
              <a:rPr lang="en-US" sz="2300" dirty="0"/>
              <a:t>Hippocampus or orbitofrontal cortex</a:t>
            </a:r>
          </a:p>
          <a:p>
            <a:pPr lvl="1">
              <a:lnSpc>
                <a:spcPct val="140000"/>
              </a:lnSpc>
              <a:spcAft>
                <a:spcPts val="600"/>
              </a:spcAft>
            </a:pPr>
            <a:r>
              <a:rPr lang="en-US" sz="2300" dirty="0"/>
              <a:t>SCZ, BPD, or MDD and matched controls</a:t>
            </a:r>
          </a:p>
          <a:p>
            <a:pPr>
              <a:lnSpc>
                <a:spcPct val="140000"/>
              </a:lnSpc>
              <a:spcAft>
                <a:spcPts val="600"/>
              </a:spcAft>
            </a:pPr>
            <a:r>
              <a:rPr lang="en-US" dirty="0"/>
              <a:t>Align sequencing reads to genome</a:t>
            </a:r>
          </a:p>
          <a:p>
            <a:pPr>
              <a:lnSpc>
                <a:spcPct val="140000"/>
              </a:lnSpc>
              <a:spcAft>
                <a:spcPts val="600"/>
              </a:spcAft>
            </a:pPr>
            <a:r>
              <a:rPr lang="en-US" dirty="0"/>
              <a:t>Count reads aligning to each gene</a:t>
            </a:r>
          </a:p>
          <a:p>
            <a:pPr>
              <a:lnSpc>
                <a:spcPct val="140000"/>
              </a:lnSpc>
              <a:spcAft>
                <a:spcPts val="600"/>
              </a:spcAft>
            </a:pPr>
            <a:r>
              <a:rPr lang="en-US" dirty="0"/>
              <a:t>In each brain region, identify genes differentially expressed in each diagnostic group relative to control</a:t>
            </a:r>
          </a:p>
          <a:p>
            <a:pPr>
              <a:lnSpc>
                <a:spcPct val="140000"/>
              </a:lnSpc>
              <a:spcAft>
                <a:spcPts val="600"/>
              </a:spcAft>
            </a:pPr>
            <a:r>
              <a:rPr lang="en-US" dirty="0"/>
              <a:t>Find functionally related gene sets with disproportionately increased or decreased expression</a:t>
            </a:r>
          </a:p>
          <a:p>
            <a:pPr>
              <a:lnSpc>
                <a:spcPct val="140000"/>
              </a:lnSpc>
              <a:spcAft>
                <a:spcPts val="600"/>
              </a:spcAft>
            </a:pPr>
            <a:r>
              <a:rPr lang="en-US" dirty="0"/>
              <a:t>Focus on gene sets consistently perturbed across brain regions and diagnostic groups.</a:t>
            </a:r>
          </a:p>
          <a:p>
            <a:pPr>
              <a:lnSpc>
                <a:spcPct val="140000"/>
              </a:lnSpc>
            </a:pPr>
            <a:endParaRPr lang="en-US" dirty="0"/>
          </a:p>
        </p:txBody>
      </p:sp>
    </p:spTree>
    <p:extLst>
      <p:ext uri="{BB962C8B-B14F-4D97-AF65-F5344CB8AC3E}">
        <p14:creationId xmlns:p14="http://schemas.microsoft.com/office/powerpoint/2010/main" val="3873113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3132503" y="1227987"/>
          <a:ext cx="5899148" cy="4066088"/>
        </p:xfrm>
        <a:graphic>
          <a:graphicData uri="http://schemas.openxmlformats.org/drawingml/2006/table">
            <a:tbl>
              <a:tblPr/>
              <a:tblGrid>
                <a:gridCol w="662826">
                  <a:extLst>
                    <a:ext uri="{9D8B030D-6E8A-4147-A177-3AD203B41FA5}">
                      <a16:colId xmlns:a16="http://schemas.microsoft.com/office/drawing/2014/main" val="20000"/>
                    </a:ext>
                  </a:extLst>
                </a:gridCol>
                <a:gridCol w="742365">
                  <a:extLst>
                    <a:ext uri="{9D8B030D-6E8A-4147-A177-3AD203B41FA5}">
                      <a16:colId xmlns:a16="http://schemas.microsoft.com/office/drawing/2014/main" val="20001"/>
                    </a:ext>
                  </a:extLst>
                </a:gridCol>
                <a:gridCol w="782134">
                  <a:extLst>
                    <a:ext uri="{9D8B030D-6E8A-4147-A177-3AD203B41FA5}">
                      <a16:colId xmlns:a16="http://schemas.microsoft.com/office/drawing/2014/main" val="20002"/>
                    </a:ext>
                  </a:extLst>
                </a:gridCol>
                <a:gridCol w="742365">
                  <a:extLst>
                    <a:ext uri="{9D8B030D-6E8A-4147-A177-3AD203B41FA5}">
                      <a16:colId xmlns:a16="http://schemas.microsoft.com/office/drawing/2014/main" val="20003"/>
                    </a:ext>
                  </a:extLst>
                </a:gridCol>
                <a:gridCol w="702595">
                  <a:extLst>
                    <a:ext uri="{9D8B030D-6E8A-4147-A177-3AD203B41FA5}">
                      <a16:colId xmlns:a16="http://schemas.microsoft.com/office/drawing/2014/main" val="20004"/>
                    </a:ext>
                  </a:extLst>
                </a:gridCol>
                <a:gridCol w="782134">
                  <a:extLst>
                    <a:ext uri="{9D8B030D-6E8A-4147-A177-3AD203B41FA5}">
                      <a16:colId xmlns:a16="http://schemas.microsoft.com/office/drawing/2014/main" val="20005"/>
                    </a:ext>
                  </a:extLst>
                </a:gridCol>
                <a:gridCol w="702595">
                  <a:extLst>
                    <a:ext uri="{9D8B030D-6E8A-4147-A177-3AD203B41FA5}">
                      <a16:colId xmlns:a16="http://schemas.microsoft.com/office/drawing/2014/main" val="20006"/>
                    </a:ext>
                  </a:extLst>
                </a:gridCol>
                <a:gridCol w="782134">
                  <a:extLst>
                    <a:ext uri="{9D8B030D-6E8A-4147-A177-3AD203B41FA5}">
                      <a16:colId xmlns:a16="http://schemas.microsoft.com/office/drawing/2014/main" val="20007"/>
                    </a:ext>
                  </a:extLst>
                </a:gridCol>
              </a:tblGrid>
              <a:tr h="312776">
                <a:tc gridSpan="8">
                  <a:txBody>
                    <a:bodyPr/>
                    <a:lstStyle/>
                    <a:p>
                      <a:pPr algn="l" fontAlgn="ctr"/>
                      <a:endParaRPr lang="en-US" sz="1200" b="0" i="0" u="none" strike="noStrike" dirty="0">
                        <a:solidFill>
                          <a:srgbClr val="000000"/>
                        </a:solidFill>
                        <a:effectLst/>
                        <a:latin typeface="Helvetica"/>
                      </a:endParaRPr>
                    </a:p>
                  </a:txBody>
                  <a:tcPr marL="12700" marR="12700" marT="12700"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2776">
                <a:tc>
                  <a:txBody>
                    <a:bodyPr/>
                    <a:lstStyle/>
                    <a:p>
                      <a:pPr algn="l" fontAlgn="b"/>
                      <a:endParaRPr lang="en-US" sz="1200" b="0" i="0" u="none" strike="noStrike">
                        <a:solidFill>
                          <a:srgbClr val="000000"/>
                        </a:solidFill>
                        <a:effectLst/>
                        <a:latin typeface="Cambria"/>
                      </a:endParaRPr>
                    </a:p>
                  </a:txBody>
                  <a:tcPr marL="12700" marR="12700" marT="1270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gridSpan="3">
                  <a:txBody>
                    <a:bodyPr/>
                    <a:lstStyle/>
                    <a:p>
                      <a:pPr algn="ctr" fontAlgn="ctr"/>
                      <a:r>
                        <a:rPr lang="en-US" sz="1200" b="0" i="0" u="none" strike="noStrike">
                          <a:solidFill>
                            <a:srgbClr val="000000"/>
                          </a:solidFill>
                          <a:effectLst/>
                          <a:latin typeface="Helvetica"/>
                        </a:rPr>
                        <a:t>Hippocampus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gridSpan="4">
                  <a:txBody>
                    <a:bodyPr/>
                    <a:lstStyle/>
                    <a:p>
                      <a:pPr algn="ctr" fontAlgn="ctr"/>
                      <a:r>
                        <a:rPr lang="en-US" sz="1200" b="0" i="0" u="none" strike="noStrike">
                          <a:solidFill>
                            <a:srgbClr val="000000"/>
                          </a:solidFill>
                          <a:effectLst/>
                          <a:latin typeface="Helvetica"/>
                        </a:rPr>
                        <a:t>Orbitofrontal Cortex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12776">
                <a:tc>
                  <a:txBody>
                    <a:bodyPr/>
                    <a:lstStyle/>
                    <a:p>
                      <a:pPr algn="ctr" fontAlgn="ctr"/>
                      <a:r>
                        <a:rPr lang="en-US" sz="1200" b="0" i="0" u="none" strike="noStrike">
                          <a:solidFill>
                            <a:srgbClr val="000000"/>
                          </a:solidFill>
                          <a:effectLst/>
                          <a:latin typeface="Helvetica"/>
                        </a:rPr>
                        <a:t>Factor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SCZ</a:t>
                      </a:r>
                    </a:p>
                  </a:txBody>
                  <a:tcPr marL="12700" marR="12700" marT="1270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BPD</a:t>
                      </a:r>
                    </a:p>
                  </a:txBody>
                  <a:tcPr marL="12700" marR="12700" marT="1270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Controls</a:t>
                      </a:r>
                    </a:p>
                  </a:txBody>
                  <a:tcPr marL="12700" marR="12700" marT="1270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SCZ</a:t>
                      </a:r>
                    </a:p>
                  </a:txBody>
                  <a:tcPr marL="12700" marR="12700" marT="1270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BPD</a:t>
                      </a:r>
                    </a:p>
                  </a:txBody>
                  <a:tcPr marL="12700" marR="12700" marT="1270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MD</a:t>
                      </a:r>
                    </a:p>
                  </a:txBody>
                  <a:tcPr marL="12700" marR="12700" marT="1270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Controls</a:t>
                      </a:r>
                    </a:p>
                  </a:txBody>
                  <a:tcPr marL="12700" marR="12700" marT="1270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2776">
                <a:tc>
                  <a:txBody>
                    <a:bodyPr/>
                    <a:lstStyle/>
                    <a:p>
                      <a:pPr algn="ctr" fontAlgn="ctr"/>
                      <a:r>
                        <a:rPr lang="en-US" sz="1200" b="0" i="0" u="none" strike="noStrike">
                          <a:solidFill>
                            <a:srgbClr val="000000"/>
                          </a:solidFill>
                          <a:effectLst/>
                          <a:latin typeface="Helvetica"/>
                        </a:rPr>
                        <a:t>Number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35</a:t>
                      </a:r>
                    </a:p>
                  </a:txBody>
                  <a:tcPr marL="12700" marR="12700" marT="1270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33</a:t>
                      </a:r>
                    </a:p>
                  </a:txBody>
                  <a:tcPr marL="12700" marR="12700" marT="1270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32</a:t>
                      </a:r>
                    </a:p>
                  </a:txBody>
                  <a:tcPr marL="12700" marR="12700" marT="1270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13</a:t>
                      </a:r>
                    </a:p>
                  </a:txBody>
                  <a:tcPr marL="12700" marR="12700" marT="1270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14</a:t>
                      </a:r>
                    </a:p>
                  </a:txBody>
                  <a:tcPr marL="12700" marR="12700" marT="1270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15</a:t>
                      </a:r>
                    </a:p>
                  </a:txBody>
                  <a:tcPr marL="12700" marR="12700" marT="1270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15</a:t>
                      </a:r>
                    </a:p>
                  </a:txBody>
                  <a:tcPr marL="12700" marR="12700" marT="1270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3"/>
                  </a:ext>
                </a:extLst>
              </a:tr>
              <a:tr h="312776">
                <a:tc rowSpan="2">
                  <a:txBody>
                    <a:bodyPr/>
                    <a:lstStyle/>
                    <a:p>
                      <a:pPr algn="ctr" fontAlgn="ctr"/>
                      <a:r>
                        <a:rPr lang="en-US" sz="1200" b="0" i="0" u="none" strike="noStrike">
                          <a:solidFill>
                            <a:srgbClr val="000000"/>
                          </a:solidFill>
                          <a:effectLst/>
                          <a:latin typeface="Helvetica"/>
                        </a:rPr>
                        <a:t>Age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42.6</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45.4C </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43.9</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44.65</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41.9</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46.5</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48.1</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312776">
                <a:tc vMerge="1">
                  <a:txBody>
                    <a:bodyPr/>
                    <a:lstStyle/>
                    <a:p>
                      <a:endParaRPr lang="en-US"/>
                    </a:p>
                  </a:txBody>
                  <a:tcPr/>
                </a:tc>
                <a:tc>
                  <a:txBody>
                    <a:bodyPr/>
                    <a:lstStyle/>
                    <a:p>
                      <a:pPr algn="ctr" fontAlgn="ctr"/>
                      <a:r>
                        <a:rPr lang="en-US" sz="1200" b="0" i="0" u="none" strike="noStrike" dirty="0">
                          <a:solidFill>
                            <a:srgbClr val="000000"/>
                          </a:solidFill>
                          <a:effectLst/>
                          <a:latin typeface="Helvetica"/>
                        </a:rPr>
                        <a:t>(19-59)</a:t>
                      </a:r>
                    </a:p>
                  </a:txBody>
                  <a:tcPr marL="12700" marR="12700" marT="12700"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(19-64)</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(31-60)</a:t>
                      </a:r>
                    </a:p>
                  </a:txBody>
                  <a:tcPr marL="12700" marR="12700" marT="12700"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(25-62)</a:t>
                      </a:r>
                    </a:p>
                  </a:txBody>
                  <a:tcPr marL="12700" marR="12700" marT="12700"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(25-61)</a:t>
                      </a:r>
                    </a:p>
                  </a:txBody>
                  <a:tcPr marL="12700" marR="12700" marT="12700" marB="0">
                    <a:lnL>
                      <a:noFill/>
                    </a:lnL>
                    <a:lnR>
                      <a:noFill/>
                    </a:lnR>
                    <a:lnT>
                      <a:noFill/>
                    </a:lnT>
                    <a:lnB>
                      <a:noFill/>
                    </a:lnB>
                  </a:tcPr>
                </a:tc>
                <a:tc>
                  <a:txBody>
                    <a:bodyPr/>
                    <a:lstStyle/>
                    <a:p>
                      <a:pPr algn="ctr" fontAlgn="ctr"/>
                      <a:r>
                        <a:rPr lang="en-US" sz="1200" b="0" i="0" u="none" strike="noStrike">
                          <a:solidFill>
                            <a:srgbClr val="000000"/>
                          </a:solidFill>
                          <a:effectLst/>
                          <a:latin typeface="Helvetica"/>
                        </a:rPr>
                        <a:t>(30-65)</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(29-68)</a:t>
                      </a:r>
                    </a:p>
                  </a:txBody>
                  <a:tcPr marL="12700" marR="12700" marT="12700" marB="0">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5"/>
                  </a:ext>
                </a:extLst>
              </a:tr>
              <a:tr h="312776">
                <a:tc>
                  <a:txBody>
                    <a:bodyPr/>
                    <a:lstStyle/>
                    <a:p>
                      <a:pPr algn="ctr" fontAlgn="ctr"/>
                      <a:r>
                        <a:rPr lang="en-US" sz="1200" b="0" i="0" u="none" strike="noStrike">
                          <a:solidFill>
                            <a:srgbClr val="000000"/>
                          </a:solidFill>
                          <a:effectLst/>
                          <a:latin typeface="Helvetica"/>
                        </a:rPr>
                        <a:t>Sex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effectLst/>
                          <a:latin typeface="Helvetica"/>
                        </a:rPr>
                        <a:t>9F, 26M</a:t>
                      </a:r>
                    </a:p>
                  </a:txBody>
                  <a:tcPr marL="12700" marR="12700" marT="1270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18F, 15M</a:t>
                      </a:r>
                    </a:p>
                  </a:txBody>
                  <a:tcPr marL="12700" marR="12700" marT="12700" marB="0" anchor="ctr">
                    <a:lnL>
                      <a:noFill/>
                    </a:lnL>
                    <a:lnR>
                      <a:noFill/>
                    </a:lnR>
                    <a:lnT>
                      <a:noFill/>
                    </a:lnT>
                    <a:lnB>
                      <a:noFill/>
                    </a:lnB>
                  </a:tcPr>
                </a:tc>
                <a:tc>
                  <a:txBody>
                    <a:bodyPr/>
                    <a:lstStyle/>
                    <a:p>
                      <a:pPr algn="ctr" fontAlgn="ctr"/>
                      <a:r>
                        <a:rPr lang="en-US" sz="1200" b="0" i="0" u="none" strike="noStrike">
                          <a:solidFill>
                            <a:srgbClr val="000000"/>
                          </a:solidFill>
                          <a:effectLst/>
                          <a:latin typeface="Helvetica"/>
                        </a:rPr>
                        <a:t>9F, 24M</a:t>
                      </a:r>
                    </a:p>
                  </a:txBody>
                  <a:tcPr marL="12700" marR="12700" marT="1270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effectLst/>
                          <a:latin typeface="Helvetica"/>
                        </a:rPr>
                        <a:t>8M, 5F</a:t>
                      </a:r>
                    </a:p>
                  </a:txBody>
                  <a:tcPr marL="12700" marR="12700" marT="1270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9M, 5F</a:t>
                      </a:r>
                    </a:p>
                  </a:txBody>
                  <a:tcPr marL="12700" marR="12700" marT="12700" marB="0" anchor="ctr">
                    <a:lnL>
                      <a:noFill/>
                    </a:lnL>
                    <a:lnR>
                      <a:noFill/>
                    </a:lnR>
                    <a:lnT>
                      <a:noFill/>
                    </a:lnT>
                    <a:lnB>
                      <a:noFill/>
                    </a:lnB>
                  </a:tcPr>
                </a:tc>
                <a:tc>
                  <a:txBody>
                    <a:bodyPr/>
                    <a:lstStyle/>
                    <a:p>
                      <a:pPr algn="ctr" fontAlgn="ctr"/>
                      <a:r>
                        <a:rPr lang="en-US" sz="1200" b="0" i="0" u="none" strike="noStrike">
                          <a:solidFill>
                            <a:srgbClr val="000000"/>
                          </a:solidFill>
                          <a:effectLst/>
                          <a:latin typeface="Helvetica"/>
                        </a:rPr>
                        <a:t>9M, 6F</a:t>
                      </a:r>
                    </a:p>
                  </a:txBody>
                  <a:tcPr marL="12700" marR="12700" marT="12700"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9M, 6F</a:t>
                      </a:r>
                    </a:p>
                  </a:txBody>
                  <a:tcPr marL="12700" marR="12700" marT="1270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6"/>
                  </a:ext>
                </a:extLst>
              </a:tr>
              <a:tr h="312776">
                <a:tc>
                  <a:txBody>
                    <a:bodyPr/>
                    <a:lstStyle/>
                    <a:p>
                      <a:pPr algn="ctr" fontAlgn="ctr"/>
                      <a:r>
                        <a:rPr lang="en-US" sz="1200" b="0" i="0" u="none" strike="noStrike">
                          <a:solidFill>
                            <a:srgbClr val="000000"/>
                          </a:solidFill>
                          <a:effectLst/>
                          <a:latin typeface="Helvetica"/>
                        </a:rPr>
                        <a:t>Race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effectLst/>
                          <a:latin typeface="Helvetica"/>
                        </a:rPr>
                        <a:t>34C, 1H</a:t>
                      </a:r>
                    </a:p>
                  </a:txBody>
                  <a:tcPr marL="12700" marR="12700" marT="1270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32C, 1NA</a:t>
                      </a:r>
                    </a:p>
                  </a:txBody>
                  <a:tcPr marL="12700" marR="12700" marT="12700" marB="0" anchor="ctr">
                    <a:lnL>
                      <a:noFill/>
                    </a:lnL>
                    <a:lnR>
                      <a:noFill/>
                    </a:lnR>
                    <a:lnT>
                      <a:noFill/>
                    </a:lnT>
                    <a:lnB>
                      <a:noFill/>
                    </a:lnB>
                  </a:tcPr>
                </a:tc>
                <a:tc>
                  <a:txBody>
                    <a:bodyPr/>
                    <a:lstStyle/>
                    <a:p>
                      <a:pPr algn="ctr" fontAlgn="ctr"/>
                      <a:r>
                        <a:rPr lang="en-US" sz="1200" b="0" i="0" u="none" strike="noStrike">
                          <a:solidFill>
                            <a:srgbClr val="000000"/>
                          </a:solidFill>
                          <a:effectLst/>
                          <a:latin typeface="Helvetica"/>
                        </a:rPr>
                        <a:t>32C</a:t>
                      </a:r>
                    </a:p>
                  </a:txBody>
                  <a:tcPr marL="12700" marR="12700" marT="1270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effectLst/>
                          <a:latin typeface="Helvetica"/>
                        </a:rPr>
                        <a:t>10C, 3A</a:t>
                      </a:r>
                    </a:p>
                  </a:txBody>
                  <a:tcPr marL="12700" marR="12700" marT="1270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13C, 1AA</a:t>
                      </a:r>
                    </a:p>
                  </a:txBody>
                  <a:tcPr marL="12700" marR="12700" marT="12700" marB="0" anchor="ctr">
                    <a:lnL>
                      <a:noFill/>
                    </a:lnL>
                    <a:lnR>
                      <a:noFill/>
                    </a:lnR>
                    <a:lnT>
                      <a:noFill/>
                    </a:lnT>
                    <a:lnB>
                      <a:noFill/>
                    </a:lnB>
                  </a:tcPr>
                </a:tc>
                <a:tc>
                  <a:txBody>
                    <a:bodyPr/>
                    <a:lstStyle/>
                    <a:p>
                      <a:pPr algn="ctr" fontAlgn="ctr"/>
                      <a:r>
                        <a:rPr lang="en-US" sz="1200" b="0" i="0" u="none" strike="noStrike">
                          <a:solidFill>
                            <a:srgbClr val="000000"/>
                          </a:solidFill>
                          <a:effectLst/>
                          <a:latin typeface="Helvetica"/>
                        </a:rPr>
                        <a:t>15C</a:t>
                      </a:r>
                    </a:p>
                  </a:txBody>
                  <a:tcPr marL="12700" marR="12700" marT="12700" marB="0" anchor="ctr">
                    <a:lnL>
                      <a:noFill/>
                    </a:lnL>
                    <a:lnR>
                      <a:noFill/>
                    </a:lnR>
                    <a:lnT>
                      <a:noFill/>
                    </a:lnT>
                    <a:lnB>
                      <a:noFill/>
                    </a:lnB>
                  </a:tcPr>
                </a:tc>
                <a:tc>
                  <a:txBody>
                    <a:bodyPr/>
                    <a:lstStyle/>
                    <a:p>
                      <a:pPr algn="ctr" fontAlgn="ctr"/>
                      <a:r>
                        <a:rPr lang="en-US" sz="1200" b="0" i="0" u="none" strike="noStrike">
                          <a:solidFill>
                            <a:srgbClr val="000000"/>
                          </a:solidFill>
                          <a:effectLst/>
                          <a:latin typeface="Helvetica"/>
                        </a:rPr>
                        <a:t>14C, 1AA</a:t>
                      </a:r>
                    </a:p>
                  </a:txBody>
                  <a:tcPr marL="12700" marR="12700" marT="1270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7"/>
                  </a:ext>
                </a:extLst>
              </a:tr>
              <a:tr h="312776">
                <a:tc rowSpan="2">
                  <a:txBody>
                    <a:bodyPr/>
                    <a:lstStyle/>
                    <a:p>
                      <a:pPr algn="ctr" fontAlgn="ctr"/>
                      <a:r>
                        <a:rPr lang="en-US" sz="1200" b="0" i="0" u="none" strike="noStrike">
                          <a:solidFill>
                            <a:srgbClr val="000000"/>
                          </a:solidFill>
                          <a:effectLst/>
                          <a:latin typeface="Helvetica"/>
                        </a:rPr>
                        <a:t>PMI (h)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31.4</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38</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30</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35.8</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30.9</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27.5</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23.7</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8"/>
                  </a:ext>
                </a:extLst>
              </a:tr>
              <a:tr h="312776">
                <a:tc vMerge="1">
                  <a:txBody>
                    <a:bodyPr/>
                    <a:lstStyle/>
                    <a:p>
                      <a:endParaRPr lang="en-US"/>
                    </a:p>
                  </a:txBody>
                  <a:tcPr/>
                </a:tc>
                <a:tc>
                  <a:txBody>
                    <a:bodyPr/>
                    <a:lstStyle/>
                    <a:p>
                      <a:pPr algn="ctr" fontAlgn="ctr"/>
                      <a:r>
                        <a:rPr lang="en-US" sz="1200" b="0" i="0" u="none" strike="noStrike" dirty="0">
                          <a:solidFill>
                            <a:srgbClr val="000000"/>
                          </a:solidFill>
                          <a:effectLst/>
                          <a:latin typeface="Helvetica"/>
                        </a:rPr>
                        <a:t>(9-80)</a:t>
                      </a:r>
                    </a:p>
                  </a:txBody>
                  <a:tcPr marL="12700" marR="12700" marT="12700"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(12-84)</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(9-58)</a:t>
                      </a:r>
                    </a:p>
                  </a:txBody>
                  <a:tcPr marL="12700" marR="12700" marT="12700"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(12-61)</a:t>
                      </a:r>
                    </a:p>
                  </a:txBody>
                  <a:tcPr marL="12700" marR="12700" marT="12700"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(13-62)</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(7-47)</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(8-42)</a:t>
                      </a:r>
                    </a:p>
                  </a:txBody>
                  <a:tcPr marL="12700" marR="12700" marT="12700" marB="0">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312776">
                <a:tc rowSpan="2">
                  <a:txBody>
                    <a:bodyPr/>
                    <a:lstStyle/>
                    <a:p>
                      <a:pPr algn="ctr" fontAlgn="ctr"/>
                      <a:r>
                        <a:rPr lang="en-US" sz="1200" b="0" i="0" u="none" strike="noStrike">
                          <a:solidFill>
                            <a:srgbClr val="000000"/>
                          </a:solidFill>
                          <a:effectLst/>
                          <a:latin typeface="Helvetica"/>
                        </a:rPr>
                        <a:t>pH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6.5</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6.4</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6.6</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6.2</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6.2</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6.2</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6.3</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0"/>
                  </a:ext>
                </a:extLst>
              </a:tr>
              <a:tr h="312776">
                <a:tc vMerge="1">
                  <a:txBody>
                    <a:bodyPr/>
                    <a:lstStyle/>
                    <a:p>
                      <a:endParaRPr lang="en-US"/>
                    </a:p>
                  </a:txBody>
                  <a:tcPr/>
                </a:tc>
                <a:tc>
                  <a:txBody>
                    <a:bodyPr/>
                    <a:lstStyle/>
                    <a:p>
                      <a:pPr algn="ctr" fontAlgn="ctr"/>
                      <a:r>
                        <a:rPr lang="en-US" sz="1200" b="0" i="0" u="none" strike="noStrike" dirty="0">
                          <a:solidFill>
                            <a:srgbClr val="000000"/>
                          </a:solidFill>
                          <a:effectLst/>
                          <a:latin typeface="Helvetica"/>
                        </a:rPr>
                        <a:t>(5.9-6.9)</a:t>
                      </a:r>
                    </a:p>
                  </a:txBody>
                  <a:tcPr marL="12700" marR="12700" marT="12700"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(5.8-7)</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(6-7)</a:t>
                      </a:r>
                    </a:p>
                  </a:txBody>
                  <a:tcPr marL="12700" marR="12700" marT="12700"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(5.8-6.6)</a:t>
                      </a:r>
                    </a:p>
                  </a:txBody>
                  <a:tcPr marL="12700" marR="12700" marT="12700"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(5.8-6.5)</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(5.8-6.5)</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(5.8-6.6)</a:t>
                      </a:r>
                    </a:p>
                  </a:txBody>
                  <a:tcPr marL="12700" marR="12700" marT="12700" marB="0">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1"/>
                  </a:ext>
                </a:extLst>
              </a:tr>
              <a:tr h="312776">
                <a:tc>
                  <a:txBody>
                    <a:bodyPr/>
                    <a:lstStyle/>
                    <a:p>
                      <a:pPr algn="ctr" fontAlgn="ctr"/>
                      <a:r>
                        <a:rPr lang="en-US" sz="1200" b="0" i="0" u="none" strike="noStrike">
                          <a:solidFill>
                            <a:srgbClr val="000000"/>
                          </a:solidFill>
                          <a:effectLst/>
                          <a:latin typeface="Helvetica"/>
                        </a:rPr>
                        <a:t>Side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17L, 18R</a:t>
                      </a:r>
                    </a:p>
                  </a:txBody>
                  <a:tcPr marL="12700" marR="12700" marT="1270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18L, 15R</a:t>
                      </a:r>
                    </a:p>
                  </a:txBody>
                  <a:tcPr marL="12700" marR="12700" marT="1270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15L, 17R</a:t>
                      </a:r>
                    </a:p>
                  </a:txBody>
                  <a:tcPr marL="12700" marR="12700" marT="1270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Helvetica"/>
                        </a:rPr>
                        <a:t>8L, 5R</a:t>
                      </a:r>
                    </a:p>
                  </a:txBody>
                  <a:tcPr marL="12700" marR="12700" marT="1270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6L, 8R</a:t>
                      </a:r>
                    </a:p>
                  </a:txBody>
                  <a:tcPr marL="12700" marR="12700" marT="1270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9L, 6R</a:t>
                      </a:r>
                    </a:p>
                  </a:txBody>
                  <a:tcPr marL="12700" marR="12700" marT="1270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Helvetica"/>
                        </a:rPr>
                        <a:t>8L, 7R</a:t>
                      </a:r>
                    </a:p>
                  </a:txBody>
                  <a:tcPr marL="12700" marR="12700" marT="1270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2" name="Rectangle 1"/>
          <p:cNvSpPr/>
          <p:nvPr/>
        </p:nvSpPr>
        <p:spPr>
          <a:xfrm>
            <a:off x="2436138" y="665588"/>
            <a:ext cx="7319727" cy="369332"/>
          </a:xfrm>
          <a:prstGeom prst="rect">
            <a:avLst/>
          </a:prstGeom>
        </p:spPr>
        <p:txBody>
          <a:bodyPr wrap="square">
            <a:spAutoFit/>
          </a:bodyPr>
          <a:lstStyle/>
          <a:p>
            <a:pPr algn="ctr" fontAlgn="ctr"/>
            <a:r>
              <a:rPr lang="en-US" dirty="0">
                <a:solidFill>
                  <a:srgbClr val="000000"/>
                </a:solidFill>
                <a:latin typeface="Helvetica"/>
              </a:rPr>
              <a:t>Demographic information for samples included in expression analysis</a:t>
            </a:r>
          </a:p>
        </p:txBody>
      </p:sp>
      <p:sp>
        <p:nvSpPr>
          <p:cNvPr id="6" name="TextBox 5"/>
          <p:cNvSpPr txBox="1"/>
          <p:nvPr/>
        </p:nvSpPr>
        <p:spPr>
          <a:xfrm>
            <a:off x="4005487" y="1189599"/>
            <a:ext cx="1924012" cy="307777"/>
          </a:xfrm>
          <a:prstGeom prst="rect">
            <a:avLst/>
          </a:prstGeom>
          <a:noFill/>
        </p:spPr>
        <p:txBody>
          <a:bodyPr wrap="none" rtlCol="0">
            <a:spAutoFit/>
          </a:bodyPr>
          <a:lstStyle/>
          <a:p>
            <a:pPr algn="ctr"/>
            <a:r>
              <a:rPr lang="en-US" sz="1400" dirty="0"/>
              <a:t>Stanley Array Collection</a:t>
            </a:r>
          </a:p>
        </p:txBody>
      </p:sp>
      <p:sp>
        <p:nvSpPr>
          <p:cNvPr id="7" name="TextBox 6"/>
          <p:cNvSpPr txBox="1"/>
          <p:nvPr/>
        </p:nvSpPr>
        <p:spPr>
          <a:xfrm>
            <a:off x="6125540" y="1189599"/>
            <a:ext cx="2838525" cy="307777"/>
          </a:xfrm>
          <a:prstGeom prst="rect">
            <a:avLst/>
          </a:prstGeom>
          <a:noFill/>
        </p:spPr>
        <p:txBody>
          <a:bodyPr wrap="none" rtlCol="0">
            <a:spAutoFit/>
          </a:bodyPr>
          <a:lstStyle/>
          <a:p>
            <a:pPr algn="ctr"/>
            <a:r>
              <a:rPr lang="en-US" sz="1400" dirty="0"/>
              <a:t>Stanley Neuropathology Consortium</a:t>
            </a:r>
          </a:p>
        </p:txBody>
      </p:sp>
      <p:sp>
        <p:nvSpPr>
          <p:cNvPr id="4" name="TextBox 3"/>
          <p:cNvSpPr txBox="1"/>
          <p:nvPr/>
        </p:nvSpPr>
        <p:spPr>
          <a:xfrm>
            <a:off x="4453622" y="5457763"/>
            <a:ext cx="1027745" cy="369332"/>
          </a:xfrm>
          <a:prstGeom prst="rect">
            <a:avLst/>
          </a:prstGeom>
          <a:noFill/>
        </p:spPr>
        <p:txBody>
          <a:bodyPr wrap="none" rtlCol="0">
            <a:spAutoFit/>
          </a:bodyPr>
          <a:lstStyle/>
          <a:p>
            <a:r>
              <a:rPr lang="en-US" dirty="0"/>
              <a:t>100 total</a:t>
            </a:r>
          </a:p>
        </p:txBody>
      </p:sp>
      <p:sp>
        <p:nvSpPr>
          <p:cNvPr id="8" name="TextBox 7"/>
          <p:cNvSpPr txBox="1"/>
          <p:nvPr/>
        </p:nvSpPr>
        <p:spPr>
          <a:xfrm>
            <a:off x="7089427" y="5457763"/>
            <a:ext cx="910751" cy="369332"/>
          </a:xfrm>
          <a:prstGeom prst="rect">
            <a:avLst/>
          </a:prstGeom>
          <a:noFill/>
        </p:spPr>
        <p:txBody>
          <a:bodyPr wrap="none" rtlCol="0">
            <a:spAutoFit/>
          </a:bodyPr>
          <a:lstStyle/>
          <a:p>
            <a:r>
              <a:rPr lang="en-US" dirty="0"/>
              <a:t>57 total</a:t>
            </a:r>
          </a:p>
        </p:txBody>
      </p:sp>
    </p:spTree>
    <p:extLst>
      <p:ext uri="{BB962C8B-B14F-4D97-AF65-F5344CB8AC3E}">
        <p14:creationId xmlns:p14="http://schemas.microsoft.com/office/powerpoint/2010/main" val="2520844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3132503" y="1227987"/>
          <a:ext cx="5899148" cy="4066088"/>
        </p:xfrm>
        <a:graphic>
          <a:graphicData uri="http://schemas.openxmlformats.org/drawingml/2006/table">
            <a:tbl>
              <a:tblPr/>
              <a:tblGrid>
                <a:gridCol w="662826">
                  <a:extLst>
                    <a:ext uri="{9D8B030D-6E8A-4147-A177-3AD203B41FA5}">
                      <a16:colId xmlns:a16="http://schemas.microsoft.com/office/drawing/2014/main" val="20000"/>
                    </a:ext>
                  </a:extLst>
                </a:gridCol>
                <a:gridCol w="742365">
                  <a:extLst>
                    <a:ext uri="{9D8B030D-6E8A-4147-A177-3AD203B41FA5}">
                      <a16:colId xmlns:a16="http://schemas.microsoft.com/office/drawing/2014/main" val="20001"/>
                    </a:ext>
                  </a:extLst>
                </a:gridCol>
                <a:gridCol w="782134">
                  <a:extLst>
                    <a:ext uri="{9D8B030D-6E8A-4147-A177-3AD203B41FA5}">
                      <a16:colId xmlns:a16="http://schemas.microsoft.com/office/drawing/2014/main" val="20002"/>
                    </a:ext>
                  </a:extLst>
                </a:gridCol>
                <a:gridCol w="742365">
                  <a:extLst>
                    <a:ext uri="{9D8B030D-6E8A-4147-A177-3AD203B41FA5}">
                      <a16:colId xmlns:a16="http://schemas.microsoft.com/office/drawing/2014/main" val="20003"/>
                    </a:ext>
                  </a:extLst>
                </a:gridCol>
                <a:gridCol w="702595">
                  <a:extLst>
                    <a:ext uri="{9D8B030D-6E8A-4147-A177-3AD203B41FA5}">
                      <a16:colId xmlns:a16="http://schemas.microsoft.com/office/drawing/2014/main" val="20004"/>
                    </a:ext>
                  </a:extLst>
                </a:gridCol>
                <a:gridCol w="782134">
                  <a:extLst>
                    <a:ext uri="{9D8B030D-6E8A-4147-A177-3AD203B41FA5}">
                      <a16:colId xmlns:a16="http://schemas.microsoft.com/office/drawing/2014/main" val="20005"/>
                    </a:ext>
                  </a:extLst>
                </a:gridCol>
                <a:gridCol w="702595">
                  <a:extLst>
                    <a:ext uri="{9D8B030D-6E8A-4147-A177-3AD203B41FA5}">
                      <a16:colId xmlns:a16="http://schemas.microsoft.com/office/drawing/2014/main" val="20006"/>
                    </a:ext>
                  </a:extLst>
                </a:gridCol>
                <a:gridCol w="782134">
                  <a:extLst>
                    <a:ext uri="{9D8B030D-6E8A-4147-A177-3AD203B41FA5}">
                      <a16:colId xmlns:a16="http://schemas.microsoft.com/office/drawing/2014/main" val="20007"/>
                    </a:ext>
                  </a:extLst>
                </a:gridCol>
              </a:tblGrid>
              <a:tr h="312776">
                <a:tc gridSpan="8">
                  <a:txBody>
                    <a:bodyPr/>
                    <a:lstStyle/>
                    <a:p>
                      <a:pPr algn="l" fontAlgn="ctr"/>
                      <a:endParaRPr lang="en-US" sz="1200" b="0" i="0" u="none" strike="noStrike" dirty="0">
                        <a:solidFill>
                          <a:srgbClr val="000000"/>
                        </a:solidFill>
                        <a:effectLst/>
                        <a:latin typeface="Helvetica"/>
                      </a:endParaRPr>
                    </a:p>
                  </a:txBody>
                  <a:tcPr marL="12700" marR="12700" marT="12700"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2776">
                <a:tc>
                  <a:txBody>
                    <a:bodyPr/>
                    <a:lstStyle/>
                    <a:p>
                      <a:pPr algn="l" fontAlgn="b"/>
                      <a:endParaRPr lang="en-US" sz="1200" b="0" i="0" u="none" strike="noStrike">
                        <a:solidFill>
                          <a:srgbClr val="000000"/>
                        </a:solidFill>
                        <a:effectLst/>
                        <a:latin typeface="Cambria"/>
                      </a:endParaRPr>
                    </a:p>
                  </a:txBody>
                  <a:tcPr marL="12700" marR="12700" marT="1270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gridSpan="3">
                  <a:txBody>
                    <a:bodyPr/>
                    <a:lstStyle/>
                    <a:p>
                      <a:pPr algn="ctr" fontAlgn="ctr"/>
                      <a:r>
                        <a:rPr lang="en-US" sz="1200" b="0" i="0" u="none" strike="noStrike">
                          <a:solidFill>
                            <a:srgbClr val="000000"/>
                          </a:solidFill>
                          <a:effectLst/>
                          <a:latin typeface="Helvetica"/>
                        </a:rPr>
                        <a:t>Hippocampus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gridSpan="4">
                  <a:txBody>
                    <a:bodyPr/>
                    <a:lstStyle/>
                    <a:p>
                      <a:pPr algn="ctr" fontAlgn="ctr"/>
                      <a:r>
                        <a:rPr lang="en-US" sz="1200" b="0" i="0" u="none" strike="noStrike">
                          <a:solidFill>
                            <a:srgbClr val="000000"/>
                          </a:solidFill>
                          <a:effectLst/>
                          <a:latin typeface="Helvetica"/>
                        </a:rPr>
                        <a:t>Orbitofrontal Cortex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12776">
                <a:tc>
                  <a:txBody>
                    <a:bodyPr/>
                    <a:lstStyle/>
                    <a:p>
                      <a:pPr algn="ctr" fontAlgn="ctr"/>
                      <a:r>
                        <a:rPr lang="en-US" sz="1200" b="0" i="0" u="none" strike="noStrike">
                          <a:solidFill>
                            <a:srgbClr val="000000"/>
                          </a:solidFill>
                          <a:effectLst/>
                          <a:latin typeface="Helvetica"/>
                        </a:rPr>
                        <a:t>Factor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SCZ</a:t>
                      </a:r>
                    </a:p>
                  </a:txBody>
                  <a:tcPr marL="12700" marR="12700" marT="1270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BPD</a:t>
                      </a:r>
                    </a:p>
                  </a:txBody>
                  <a:tcPr marL="12700" marR="12700" marT="1270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Controls</a:t>
                      </a:r>
                    </a:p>
                  </a:txBody>
                  <a:tcPr marL="12700" marR="12700" marT="1270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SCZ</a:t>
                      </a:r>
                    </a:p>
                  </a:txBody>
                  <a:tcPr marL="12700" marR="12700" marT="1270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BPD</a:t>
                      </a:r>
                    </a:p>
                  </a:txBody>
                  <a:tcPr marL="12700" marR="12700" marT="1270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MD</a:t>
                      </a:r>
                    </a:p>
                  </a:txBody>
                  <a:tcPr marL="12700" marR="12700" marT="1270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Controls</a:t>
                      </a:r>
                    </a:p>
                  </a:txBody>
                  <a:tcPr marL="12700" marR="12700" marT="1270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2776">
                <a:tc>
                  <a:txBody>
                    <a:bodyPr/>
                    <a:lstStyle/>
                    <a:p>
                      <a:pPr algn="ctr" fontAlgn="ctr"/>
                      <a:r>
                        <a:rPr lang="en-US" sz="1200" b="0" i="0" u="none" strike="noStrike">
                          <a:solidFill>
                            <a:srgbClr val="000000"/>
                          </a:solidFill>
                          <a:effectLst/>
                          <a:latin typeface="Helvetica"/>
                        </a:rPr>
                        <a:t>Number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35</a:t>
                      </a:r>
                    </a:p>
                  </a:txBody>
                  <a:tcPr marL="12700" marR="12700" marT="1270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33</a:t>
                      </a:r>
                    </a:p>
                  </a:txBody>
                  <a:tcPr marL="12700" marR="12700" marT="1270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32</a:t>
                      </a:r>
                    </a:p>
                  </a:txBody>
                  <a:tcPr marL="12700" marR="12700" marT="1270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13</a:t>
                      </a:r>
                    </a:p>
                  </a:txBody>
                  <a:tcPr marL="12700" marR="12700" marT="1270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14</a:t>
                      </a:r>
                    </a:p>
                  </a:txBody>
                  <a:tcPr marL="12700" marR="12700" marT="1270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15</a:t>
                      </a:r>
                    </a:p>
                  </a:txBody>
                  <a:tcPr marL="12700" marR="12700" marT="1270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Helvetica"/>
                        </a:rPr>
                        <a:t>15</a:t>
                      </a:r>
                    </a:p>
                  </a:txBody>
                  <a:tcPr marL="12700" marR="12700" marT="1270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3"/>
                  </a:ext>
                </a:extLst>
              </a:tr>
              <a:tr h="312776">
                <a:tc rowSpan="2">
                  <a:txBody>
                    <a:bodyPr/>
                    <a:lstStyle/>
                    <a:p>
                      <a:pPr algn="ctr" fontAlgn="ctr"/>
                      <a:r>
                        <a:rPr lang="en-US" sz="1200" b="0" i="0" u="none" strike="noStrike">
                          <a:solidFill>
                            <a:srgbClr val="000000"/>
                          </a:solidFill>
                          <a:effectLst/>
                          <a:latin typeface="Helvetica"/>
                        </a:rPr>
                        <a:t>Age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42.6</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45.4 </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43.9</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44.7</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41.9</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46.5</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48.1</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312776">
                <a:tc vMerge="1">
                  <a:txBody>
                    <a:bodyPr/>
                    <a:lstStyle/>
                    <a:p>
                      <a:endParaRPr lang="en-US"/>
                    </a:p>
                  </a:txBody>
                  <a:tcPr/>
                </a:tc>
                <a:tc>
                  <a:txBody>
                    <a:bodyPr/>
                    <a:lstStyle/>
                    <a:p>
                      <a:pPr algn="ctr" fontAlgn="ctr"/>
                      <a:r>
                        <a:rPr lang="en-US" sz="1200" b="0" i="0" u="none" strike="noStrike" dirty="0">
                          <a:solidFill>
                            <a:srgbClr val="000000"/>
                          </a:solidFill>
                          <a:effectLst/>
                          <a:latin typeface="Helvetica"/>
                        </a:rPr>
                        <a:t>(19-59)</a:t>
                      </a:r>
                    </a:p>
                  </a:txBody>
                  <a:tcPr marL="12700" marR="12700" marT="12700"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(19-64)</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(31-60)</a:t>
                      </a:r>
                    </a:p>
                  </a:txBody>
                  <a:tcPr marL="12700" marR="12700" marT="12700"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(25-62)</a:t>
                      </a:r>
                    </a:p>
                  </a:txBody>
                  <a:tcPr marL="12700" marR="12700" marT="12700"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(25-61)</a:t>
                      </a:r>
                    </a:p>
                  </a:txBody>
                  <a:tcPr marL="12700" marR="12700" marT="12700" marB="0">
                    <a:lnL>
                      <a:noFill/>
                    </a:lnL>
                    <a:lnR>
                      <a:noFill/>
                    </a:lnR>
                    <a:lnT>
                      <a:noFill/>
                    </a:lnT>
                    <a:lnB>
                      <a:noFill/>
                    </a:lnB>
                  </a:tcPr>
                </a:tc>
                <a:tc>
                  <a:txBody>
                    <a:bodyPr/>
                    <a:lstStyle/>
                    <a:p>
                      <a:pPr algn="ctr" fontAlgn="ctr"/>
                      <a:r>
                        <a:rPr lang="en-US" sz="1200" b="0" i="0" u="none" strike="noStrike">
                          <a:solidFill>
                            <a:srgbClr val="000000"/>
                          </a:solidFill>
                          <a:effectLst/>
                          <a:latin typeface="Helvetica"/>
                        </a:rPr>
                        <a:t>(30-65)</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(29-68)</a:t>
                      </a:r>
                    </a:p>
                  </a:txBody>
                  <a:tcPr marL="12700" marR="12700" marT="12700" marB="0">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5"/>
                  </a:ext>
                </a:extLst>
              </a:tr>
              <a:tr h="312776">
                <a:tc>
                  <a:txBody>
                    <a:bodyPr/>
                    <a:lstStyle/>
                    <a:p>
                      <a:pPr algn="ctr" fontAlgn="ctr"/>
                      <a:r>
                        <a:rPr lang="en-US" sz="1200" b="0" i="0" u="none" strike="noStrike">
                          <a:solidFill>
                            <a:srgbClr val="000000"/>
                          </a:solidFill>
                          <a:effectLst/>
                          <a:latin typeface="Helvetica"/>
                        </a:rPr>
                        <a:t>Sex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effectLst/>
                          <a:latin typeface="Helvetica"/>
                        </a:rPr>
                        <a:t>9F, 26M</a:t>
                      </a:r>
                    </a:p>
                  </a:txBody>
                  <a:tcPr marL="12700" marR="12700" marT="1270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18F, 15M</a:t>
                      </a:r>
                    </a:p>
                  </a:txBody>
                  <a:tcPr marL="12700" marR="12700" marT="12700" marB="0" anchor="ctr">
                    <a:lnL>
                      <a:noFill/>
                    </a:lnL>
                    <a:lnR>
                      <a:noFill/>
                    </a:lnR>
                    <a:lnT>
                      <a:noFill/>
                    </a:lnT>
                    <a:lnB>
                      <a:noFill/>
                    </a:lnB>
                  </a:tcPr>
                </a:tc>
                <a:tc>
                  <a:txBody>
                    <a:bodyPr/>
                    <a:lstStyle/>
                    <a:p>
                      <a:pPr algn="ctr" fontAlgn="ctr"/>
                      <a:r>
                        <a:rPr lang="en-US" sz="1200" b="0" i="0" u="none" strike="noStrike">
                          <a:solidFill>
                            <a:srgbClr val="000000"/>
                          </a:solidFill>
                          <a:effectLst/>
                          <a:latin typeface="Helvetica"/>
                        </a:rPr>
                        <a:t>9F, 24M</a:t>
                      </a:r>
                    </a:p>
                  </a:txBody>
                  <a:tcPr marL="12700" marR="12700" marT="1270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effectLst/>
                          <a:latin typeface="Helvetica"/>
                        </a:rPr>
                        <a:t>8M, 5F</a:t>
                      </a:r>
                    </a:p>
                  </a:txBody>
                  <a:tcPr marL="12700" marR="12700" marT="1270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9M, 5F</a:t>
                      </a:r>
                    </a:p>
                  </a:txBody>
                  <a:tcPr marL="12700" marR="12700" marT="12700" marB="0" anchor="ctr">
                    <a:lnL>
                      <a:noFill/>
                    </a:lnL>
                    <a:lnR>
                      <a:noFill/>
                    </a:lnR>
                    <a:lnT>
                      <a:noFill/>
                    </a:lnT>
                    <a:lnB>
                      <a:noFill/>
                    </a:lnB>
                  </a:tcPr>
                </a:tc>
                <a:tc>
                  <a:txBody>
                    <a:bodyPr/>
                    <a:lstStyle/>
                    <a:p>
                      <a:pPr algn="ctr" fontAlgn="ctr"/>
                      <a:r>
                        <a:rPr lang="en-US" sz="1200" b="0" i="0" u="none" strike="noStrike">
                          <a:solidFill>
                            <a:srgbClr val="000000"/>
                          </a:solidFill>
                          <a:effectLst/>
                          <a:latin typeface="Helvetica"/>
                        </a:rPr>
                        <a:t>9M, 6F</a:t>
                      </a:r>
                    </a:p>
                  </a:txBody>
                  <a:tcPr marL="12700" marR="12700" marT="12700"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9M, 6F</a:t>
                      </a:r>
                    </a:p>
                  </a:txBody>
                  <a:tcPr marL="12700" marR="12700" marT="1270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6"/>
                  </a:ext>
                </a:extLst>
              </a:tr>
              <a:tr h="312776">
                <a:tc>
                  <a:txBody>
                    <a:bodyPr/>
                    <a:lstStyle/>
                    <a:p>
                      <a:pPr algn="ctr" fontAlgn="ctr"/>
                      <a:r>
                        <a:rPr lang="en-US" sz="1200" b="0" i="0" u="none" strike="noStrike">
                          <a:solidFill>
                            <a:srgbClr val="000000"/>
                          </a:solidFill>
                          <a:effectLst/>
                          <a:latin typeface="Helvetica"/>
                        </a:rPr>
                        <a:t>Race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effectLst/>
                          <a:latin typeface="Helvetica"/>
                        </a:rPr>
                        <a:t>34C, 1H</a:t>
                      </a:r>
                    </a:p>
                  </a:txBody>
                  <a:tcPr marL="12700" marR="12700" marT="1270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32C, 1NA</a:t>
                      </a:r>
                    </a:p>
                  </a:txBody>
                  <a:tcPr marL="12700" marR="12700" marT="12700" marB="0" anchor="ctr">
                    <a:lnL>
                      <a:noFill/>
                    </a:lnL>
                    <a:lnR>
                      <a:noFill/>
                    </a:lnR>
                    <a:lnT>
                      <a:noFill/>
                    </a:lnT>
                    <a:lnB>
                      <a:noFill/>
                    </a:lnB>
                  </a:tcPr>
                </a:tc>
                <a:tc>
                  <a:txBody>
                    <a:bodyPr/>
                    <a:lstStyle/>
                    <a:p>
                      <a:pPr algn="ctr" fontAlgn="ctr"/>
                      <a:r>
                        <a:rPr lang="en-US" sz="1200" b="0" i="0" u="none" strike="noStrike">
                          <a:solidFill>
                            <a:srgbClr val="000000"/>
                          </a:solidFill>
                          <a:effectLst/>
                          <a:latin typeface="Helvetica"/>
                        </a:rPr>
                        <a:t>32C</a:t>
                      </a:r>
                    </a:p>
                  </a:txBody>
                  <a:tcPr marL="12700" marR="12700" marT="1270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effectLst/>
                          <a:latin typeface="Helvetica"/>
                        </a:rPr>
                        <a:t>10C, 3A</a:t>
                      </a:r>
                    </a:p>
                  </a:txBody>
                  <a:tcPr marL="12700" marR="12700" marT="1270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13C, 1AA</a:t>
                      </a:r>
                    </a:p>
                  </a:txBody>
                  <a:tcPr marL="12700" marR="12700" marT="12700" marB="0" anchor="ctr">
                    <a:lnL>
                      <a:noFill/>
                    </a:lnL>
                    <a:lnR>
                      <a:noFill/>
                    </a:lnR>
                    <a:lnT>
                      <a:noFill/>
                    </a:lnT>
                    <a:lnB>
                      <a:noFill/>
                    </a:lnB>
                  </a:tcPr>
                </a:tc>
                <a:tc>
                  <a:txBody>
                    <a:bodyPr/>
                    <a:lstStyle/>
                    <a:p>
                      <a:pPr algn="ctr" fontAlgn="ctr"/>
                      <a:r>
                        <a:rPr lang="en-US" sz="1200" b="0" i="0" u="none" strike="noStrike">
                          <a:solidFill>
                            <a:srgbClr val="000000"/>
                          </a:solidFill>
                          <a:effectLst/>
                          <a:latin typeface="Helvetica"/>
                        </a:rPr>
                        <a:t>15C</a:t>
                      </a:r>
                    </a:p>
                  </a:txBody>
                  <a:tcPr marL="12700" marR="12700" marT="12700" marB="0" anchor="ctr">
                    <a:lnL>
                      <a:noFill/>
                    </a:lnL>
                    <a:lnR>
                      <a:noFill/>
                    </a:lnR>
                    <a:lnT>
                      <a:noFill/>
                    </a:lnT>
                    <a:lnB>
                      <a:noFill/>
                    </a:lnB>
                  </a:tcPr>
                </a:tc>
                <a:tc>
                  <a:txBody>
                    <a:bodyPr/>
                    <a:lstStyle/>
                    <a:p>
                      <a:pPr algn="ctr" fontAlgn="ctr"/>
                      <a:r>
                        <a:rPr lang="en-US" sz="1200" b="0" i="0" u="none" strike="noStrike">
                          <a:solidFill>
                            <a:srgbClr val="000000"/>
                          </a:solidFill>
                          <a:effectLst/>
                          <a:latin typeface="Helvetica"/>
                        </a:rPr>
                        <a:t>14C, 1AA</a:t>
                      </a:r>
                    </a:p>
                  </a:txBody>
                  <a:tcPr marL="12700" marR="12700" marT="12700"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7"/>
                  </a:ext>
                </a:extLst>
              </a:tr>
              <a:tr h="312776">
                <a:tc rowSpan="2">
                  <a:txBody>
                    <a:bodyPr/>
                    <a:lstStyle/>
                    <a:p>
                      <a:pPr algn="ctr" fontAlgn="ctr"/>
                      <a:r>
                        <a:rPr lang="en-US" sz="1200" b="0" i="0" u="none" strike="noStrike">
                          <a:solidFill>
                            <a:srgbClr val="000000"/>
                          </a:solidFill>
                          <a:effectLst/>
                          <a:latin typeface="Helvetica"/>
                        </a:rPr>
                        <a:t>PMI (h)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31.4</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38</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30</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35.8</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30.9</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27.5</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23.7</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8"/>
                  </a:ext>
                </a:extLst>
              </a:tr>
              <a:tr h="312776">
                <a:tc vMerge="1">
                  <a:txBody>
                    <a:bodyPr/>
                    <a:lstStyle/>
                    <a:p>
                      <a:endParaRPr lang="en-US"/>
                    </a:p>
                  </a:txBody>
                  <a:tcPr/>
                </a:tc>
                <a:tc>
                  <a:txBody>
                    <a:bodyPr/>
                    <a:lstStyle/>
                    <a:p>
                      <a:pPr algn="ctr" fontAlgn="ctr"/>
                      <a:r>
                        <a:rPr lang="en-US" sz="1200" b="0" i="0" u="none" strike="noStrike" dirty="0">
                          <a:solidFill>
                            <a:srgbClr val="000000"/>
                          </a:solidFill>
                          <a:effectLst/>
                          <a:latin typeface="Helvetica"/>
                        </a:rPr>
                        <a:t>(9-80)</a:t>
                      </a:r>
                    </a:p>
                  </a:txBody>
                  <a:tcPr marL="12700" marR="12700" marT="12700"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(12-84)</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(9-58)</a:t>
                      </a:r>
                    </a:p>
                  </a:txBody>
                  <a:tcPr marL="12700" marR="12700" marT="12700"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(12-61)</a:t>
                      </a:r>
                    </a:p>
                  </a:txBody>
                  <a:tcPr marL="12700" marR="12700" marT="12700"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a:solidFill>
                            <a:srgbClr val="000000"/>
                          </a:solidFill>
                          <a:effectLst/>
                          <a:latin typeface="Helvetica"/>
                        </a:rPr>
                        <a:t>(13-62)</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(7-47)</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(8-42)</a:t>
                      </a:r>
                    </a:p>
                  </a:txBody>
                  <a:tcPr marL="12700" marR="12700" marT="12700" marB="0">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312776">
                <a:tc rowSpan="2">
                  <a:txBody>
                    <a:bodyPr/>
                    <a:lstStyle/>
                    <a:p>
                      <a:pPr algn="ctr" fontAlgn="ctr"/>
                      <a:r>
                        <a:rPr lang="en-US" sz="1200" b="0" i="0" u="none" strike="noStrike">
                          <a:solidFill>
                            <a:srgbClr val="000000"/>
                          </a:solidFill>
                          <a:effectLst/>
                          <a:latin typeface="Helvetica"/>
                        </a:rPr>
                        <a:t>pH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6.5</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6.4</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6.6</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6.2</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6.2</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6.2</a:t>
                      </a:r>
                    </a:p>
                  </a:txBody>
                  <a:tcPr marL="12700" marR="12700" marT="12700" marB="0" anchor="b">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6.3</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0"/>
                  </a:ext>
                </a:extLst>
              </a:tr>
              <a:tr h="312776">
                <a:tc vMerge="1">
                  <a:txBody>
                    <a:bodyPr/>
                    <a:lstStyle/>
                    <a:p>
                      <a:endParaRPr lang="en-US"/>
                    </a:p>
                  </a:txBody>
                  <a:tcPr/>
                </a:tc>
                <a:tc>
                  <a:txBody>
                    <a:bodyPr/>
                    <a:lstStyle/>
                    <a:p>
                      <a:pPr algn="ctr" fontAlgn="ctr"/>
                      <a:r>
                        <a:rPr lang="en-US" sz="1200" b="0" i="0" u="none" strike="noStrike" dirty="0">
                          <a:solidFill>
                            <a:srgbClr val="000000"/>
                          </a:solidFill>
                          <a:effectLst/>
                          <a:latin typeface="Helvetica"/>
                        </a:rPr>
                        <a:t>(5.9-6.9)</a:t>
                      </a:r>
                    </a:p>
                  </a:txBody>
                  <a:tcPr marL="12700" marR="12700" marT="12700"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(5.8-7)</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(6-7)</a:t>
                      </a:r>
                    </a:p>
                  </a:txBody>
                  <a:tcPr marL="12700" marR="12700" marT="12700"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effectLst/>
                          <a:latin typeface="Helvetica"/>
                        </a:rPr>
                        <a:t>(5.8-6.6)</a:t>
                      </a:r>
                    </a:p>
                  </a:txBody>
                  <a:tcPr marL="12700" marR="12700" marT="12700"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200" b="0" i="0" u="none" strike="noStrike" dirty="0">
                          <a:solidFill>
                            <a:srgbClr val="000000"/>
                          </a:solidFill>
                          <a:effectLst/>
                          <a:latin typeface="Helvetica"/>
                        </a:rPr>
                        <a:t>(5.8-6.5)</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(5.8-6.5)</a:t>
                      </a:r>
                    </a:p>
                  </a:txBody>
                  <a:tcPr marL="12700" marR="12700" marT="12700" marB="0">
                    <a:lnL>
                      <a:noFill/>
                    </a:lnL>
                    <a:lnR>
                      <a:noFill/>
                    </a:lnR>
                    <a:lnT>
                      <a:noFill/>
                    </a:lnT>
                    <a:lnB>
                      <a:noFill/>
                    </a:lnB>
                  </a:tcPr>
                </a:tc>
                <a:tc>
                  <a:txBody>
                    <a:bodyPr/>
                    <a:lstStyle/>
                    <a:p>
                      <a:pPr algn="ctr" fontAlgn="ctr"/>
                      <a:r>
                        <a:rPr lang="en-US" sz="1200" b="0" i="0" u="none" strike="noStrike" dirty="0">
                          <a:solidFill>
                            <a:srgbClr val="000000"/>
                          </a:solidFill>
                          <a:effectLst/>
                          <a:latin typeface="Helvetica"/>
                        </a:rPr>
                        <a:t>(5.8-6.6)</a:t>
                      </a:r>
                    </a:p>
                  </a:txBody>
                  <a:tcPr marL="12700" marR="12700" marT="12700" marB="0">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11"/>
                  </a:ext>
                </a:extLst>
              </a:tr>
              <a:tr h="312776">
                <a:tc>
                  <a:txBody>
                    <a:bodyPr/>
                    <a:lstStyle/>
                    <a:p>
                      <a:pPr algn="ctr" fontAlgn="ctr"/>
                      <a:r>
                        <a:rPr lang="en-US" sz="1200" b="0" i="0" u="none" strike="noStrike">
                          <a:solidFill>
                            <a:srgbClr val="000000"/>
                          </a:solidFill>
                          <a:effectLst/>
                          <a:latin typeface="Helvetica"/>
                        </a:rPr>
                        <a:t>Side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17L, 18R</a:t>
                      </a:r>
                    </a:p>
                  </a:txBody>
                  <a:tcPr marL="12700" marR="12700" marT="1270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18L, 15R</a:t>
                      </a:r>
                    </a:p>
                  </a:txBody>
                  <a:tcPr marL="12700" marR="12700" marT="1270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15L, 17R</a:t>
                      </a:r>
                    </a:p>
                  </a:txBody>
                  <a:tcPr marL="12700" marR="12700" marT="1270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Helvetica"/>
                        </a:rPr>
                        <a:t>8L, 5R</a:t>
                      </a:r>
                    </a:p>
                  </a:txBody>
                  <a:tcPr marL="12700" marR="12700" marT="1270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6L, 8R</a:t>
                      </a:r>
                    </a:p>
                  </a:txBody>
                  <a:tcPr marL="12700" marR="12700" marT="1270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Helvetica"/>
                        </a:rPr>
                        <a:t>9L, 6R</a:t>
                      </a:r>
                    </a:p>
                  </a:txBody>
                  <a:tcPr marL="12700" marR="12700" marT="1270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Helvetica"/>
                        </a:rPr>
                        <a:t>8L, 7R</a:t>
                      </a:r>
                    </a:p>
                  </a:txBody>
                  <a:tcPr marL="12700" marR="12700" marT="1270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8" name="Curved Right Arrow 7"/>
          <p:cNvSpPr/>
          <p:nvPr/>
        </p:nvSpPr>
        <p:spPr>
          <a:xfrm rot="16200000" flipH="1" flipV="1">
            <a:off x="4613836" y="223765"/>
            <a:ext cx="714115" cy="1832194"/>
          </a:xfrm>
          <a:prstGeom prst="curvedRightArrow">
            <a:avLst/>
          </a:prstGeom>
          <a:solidFill>
            <a:schemeClr val="accent2"/>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rot="16200000" flipH="1" flipV="1">
            <a:off x="5113328" y="617208"/>
            <a:ext cx="606927" cy="1152496"/>
          </a:xfrm>
          <a:prstGeom prst="curvedRightArrow">
            <a:avLst/>
          </a:prstGeom>
          <a:solidFill>
            <a:schemeClr val="accent4"/>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Curved Right Arrow 11"/>
          <p:cNvSpPr/>
          <p:nvPr/>
        </p:nvSpPr>
        <p:spPr>
          <a:xfrm rot="16200000" flipH="1" flipV="1">
            <a:off x="7076484" y="-51646"/>
            <a:ext cx="727376" cy="2369753"/>
          </a:xfrm>
          <a:prstGeom prst="curvedRightArrow">
            <a:avLst/>
          </a:prstGeom>
          <a:solidFill>
            <a:schemeClr val="accent6"/>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Curved Right Arrow 12"/>
          <p:cNvSpPr/>
          <p:nvPr/>
        </p:nvSpPr>
        <p:spPr>
          <a:xfrm rot="16200000" flipH="1" flipV="1">
            <a:off x="7587003" y="309794"/>
            <a:ext cx="714114" cy="1660137"/>
          </a:xfrm>
          <a:prstGeom prst="curvedRightArrow">
            <a:avLst/>
          </a:prstGeom>
          <a:solidFill>
            <a:schemeClr val="accent5"/>
          </a:soli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Curved Right Arrow 13"/>
          <p:cNvSpPr/>
          <p:nvPr/>
        </p:nvSpPr>
        <p:spPr>
          <a:xfrm rot="16200000" flipH="1" flipV="1">
            <a:off x="8039578" y="609968"/>
            <a:ext cx="621406" cy="1152496"/>
          </a:xfrm>
          <a:prstGeom prst="curvedRightArrow">
            <a:avLst/>
          </a:prstGeom>
          <a:solidFill>
            <a:schemeClr val="accent3"/>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Right Arrow 14"/>
          <p:cNvSpPr/>
          <p:nvPr/>
        </p:nvSpPr>
        <p:spPr>
          <a:xfrm>
            <a:off x="2478841" y="2709984"/>
            <a:ext cx="574759" cy="231767"/>
          </a:xfrm>
          <a:prstGeom prst="rightArrow">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2478841" y="3144574"/>
            <a:ext cx="574759" cy="231767"/>
          </a:xfrm>
          <a:prstGeom prst="rightArrow">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a:off x="2478841" y="3964465"/>
            <a:ext cx="574759" cy="231767"/>
          </a:xfrm>
          <a:prstGeom prst="rightArrow">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a:off x="2478841" y="4506232"/>
            <a:ext cx="574759" cy="231767"/>
          </a:xfrm>
          <a:prstGeom prst="rightArrow">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7296704" y="5688372"/>
            <a:ext cx="1239793"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1400" dirty="0"/>
              <a:t>No </a:t>
            </a:r>
          </a:p>
          <a:p>
            <a:pPr algn="ctr"/>
            <a:r>
              <a:rPr lang="en-US" sz="1400" dirty="0"/>
              <a:t>Antipsychotics</a:t>
            </a:r>
          </a:p>
        </p:txBody>
      </p:sp>
      <p:sp>
        <p:nvSpPr>
          <p:cNvPr id="19" name="Right Arrow 18"/>
          <p:cNvSpPr/>
          <p:nvPr/>
        </p:nvSpPr>
        <p:spPr>
          <a:xfrm rot="16200000" flipV="1">
            <a:off x="7821792" y="5559937"/>
            <a:ext cx="180552" cy="45719"/>
          </a:xfrm>
          <a:prstGeom prst="rightArrow">
            <a:avLst/>
          </a:prstGeom>
          <a:solidFill>
            <a:schemeClr val="accent1">
              <a:lumMod val="60000"/>
              <a:lumOff val="4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3944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rved Right Arrow 7"/>
          <p:cNvSpPr/>
          <p:nvPr/>
        </p:nvSpPr>
        <p:spPr>
          <a:xfrm rot="16200000" flipH="1" flipV="1">
            <a:off x="4613836" y="223765"/>
            <a:ext cx="714115" cy="1832194"/>
          </a:xfrm>
          <a:prstGeom prst="curvedRightArrow">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rot="16200000" flipH="1" flipV="1">
            <a:off x="5113328" y="617208"/>
            <a:ext cx="606927" cy="1152496"/>
          </a:xfrm>
          <a:prstGeom prst="curvedRightArrow">
            <a:avLst/>
          </a:prstGeom>
          <a:solidFill>
            <a:schemeClr val="accent4"/>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Curved Right Arrow 11"/>
          <p:cNvSpPr/>
          <p:nvPr/>
        </p:nvSpPr>
        <p:spPr>
          <a:xfrm rot="16200000" flipH="1" flipV="1">
            <a:off x="7076484" y="-51646"/>
            <a:ext cx="727376" cy="2369753"/>
          </a:xfrm>
          <a:prstGeom prst="curvedRightArrow">
            <a:avLst/>
          </a:prstGeom>
          <a:solidFill>
            <a:schemeClr val="accent6"/>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Curved Right Arrow 12"/>
          <p:cNvSpPr/>
          <p:nvPr/>
        </p:nvSpPr>
        <p:spPr>
          <a:xfrm rot="16200000" flipH="1" flipV="1">
            <a:off x="7587003" y="309794"/>
            <a:ext cx="714114" cy="1660137"/>
          </a:xfrm>
          <a:prstGeom prst="curvedRightArrow">
            <a:avLst/>
          </a:prstGeom>
          <a:solidFill>
            <a:schemeClr val="accent5"/>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Curved Right Arrow 13"/>
          <p:cNvSpPr/>
          <p:nvPr/>
        </p:nvSpPr>
        <p:spPr>
          <a:xfrm rot="16200000" flipH="1" flipV="1">
            <a:off x="8039578" y="609968"/>
            <a:ext cx="621406" cy="1152496"/>
          </a:xfrm>
          <a:prstGeom prst="curvedRightArrow">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Vertical Scroll 1"/>
          <p:cNvSpPr/>
          <p:nvPr/>
        </p:nvSpPr>
        <p:spPr>
          <a:xfrm>
            <a:off x="3637645" y="1605654"/>
            <a:ext cx="997857" cy="3846275"/>
          </a:xfrm>
          <a:prstGeom prst="verticalScroll">
            <a:avLst/>
          </a:prstGeom>
          <a:solidFill>
            <a:schemeClr val="accent2">
              <a:lumMod val="40000"/>
              <a:lumOff val="6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Vertical Scroll 18"/>
          <p:cNvSpPr/>
          <p:nvPr/>
        </p:nvSpPr>
        <p:spPr>
          <a:xfrm>
            <a:off x="4515757" y="1605654"/>
            <a:ext cx="997857" cy="3846275"/>
          </a:xfrm>
          <a:prstGeom prst="verticalScroll">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Vertical Scroll 19"/>
          <p:cNvSpPr/>
          <p:nvPr/>
        </p:nvSpPr>
        <p:spPr>
          <a:xfrm>
            <a:off x="5843639" y="1587511"/>
            <a:ext cx="997857" cy="3846275"/>
          </a:xfrm>
          <a:prstGeom prst="verticalScroll">
            <a:avLst/>
          </a:prstGeom>
          <a:solidFill>
            <a:schemeClr val="accent6">
              <a:lumMod val="40000"/>
              <a:lumOff val="6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Vertical Scroll 20"/>
          <p:cNvSpPr/>
          <p:nvPr/>
        </p:nvSpPr>
        <p:spPr>
          <a:xfrm>
            <a:off x="6721751" y="1587511"/>
            <a:ext cx="997857" cy="3846275"/>
          </a:xfrm>
          <a:prstGeom prst="verticalScroll">
            <a:avLst/>
          </a:prstGeom>
          <a:solidFill>
            <a:schemeClr val="accent5">
              <a:lumMod val="40000"/>
              <a:lumOff val="60000"/>
            </a:schemeClr>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Vertical Scroll 21"/>
          <p:cNvSpPr/>
          <p:nvPr/>
        </p:nvSpPr>
        <p:spPr>
          <a:xfrm>
            <a:off x="7592614" y="1578440"/>
            <a:ext cx="997857" cy="3846275"/>
          </a:xfrm>
          <a:prstGeom prst="verticalScroll">
            <a:avLst/>
          </a:prstGeom>
          <a:solidFill>
            <a:schemeClr val="accent3">
              <a:lumMod val="40000"/>
              <a:lumOff val="6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352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rved Right Arrow 7"/>
          <p:cNvSpPr/>
          <p:nvPr/>
        </p:nvSpPr>
        <p:spPr>
          <a:xfrm rot="16200000" flipH="1" flipV="1">
            <a:off x="4613836" y="223765"/>
            <a:ext cx="714115" cy="1832194"/>
          </a:xfrm>
          <a:prstGeom prst="curvedRightArrow">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rot="16200000" flipH="1" flipV="1">
            <a:off x="5113328" y="617208"/>
            <a:ext cx="606927" cy="1152496"/>
          </a:xfrm>
          <a:prstGeom prst="curvedRightArrow">
            <a:avLst/>
          </a:prstGeom>
          <a:solidFill>
            <a:schemeClr val="accent4"/>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Curved Right Arrow 11"/>
          <p:cNvSpPr/>
          <p:nvPr/>
        </p:nvSpPr>
        <p:spPr>
          <a:xfrm rot="16200000" flipH="1" flipV="1">
            <a:off x="7076484" y="-51646"/>
            <a:ext cx="727376" cy="2369753"/>
          </a:xfrm>
          <a:prstGeom prst="curvedRightArrow">
            <a:avLst/>
          </a:prstGeom>
          <a:solidFill>
            <a:schemeClr val="accent6"/>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Curved Right Arrow 12"/>
          <p:cNvSpPr/>
          <p:nvPr/>
        </p:nvSpPr>
        <p:spPr>
          <a:xfrm rot="16200000" flipH="1" flipV="1">
            <a:off x="7587003" y="309794"/>
            <a:ext cx="714114" cy="1660137"/>
          </a:xfrm>
          <a:prstGeom prst="curvedRightArrow">
            <a:avLst/>
          </a:prstGeom>
          <a:solidFill>
            <a:schemeClr val="accent5"/>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Curved Right Arrow 13"/>
          <p:cNvSpPr/>
          <p:nvPr/>
        </p:nvSpPr>
        <p:spPr>
          <a:xfrm rot="16200000" flipH="1" flipV="1">
            <a:off x="8039578" y="609968"/>
            <a:ext cx="621406" cy="1152496"/>
          </a:xfrm>
          <a:prstGeom prst="curvedRightArrow">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Vertical Scroll 1"/>
          <p:cNvSpPr/>
          <p:nvPr/>
        </p:nvSpPr>
        <p:spPr>
          <a:xfrm>
            <a:off x="3637645" y="1605654"/>
            <a:ext cx="997857" cy="3846275"/>
          </a:xfrm>
          <a:prstGeom prst="verticalScroll">
            <a:avLst/>
          </a:prstGeom>
          <a:solidFill>
            <a:schemeClr val="accent2">
              <a:lumMod val="40000"/>
              <a:lumOff val="6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Vertical Scroll 18"/>
          <p:cNvSpPr/>
          <p:nvPr/>
        </p:nvSpPr>
        <p:spPr>
          <a:xfrm>
            <a:off x="4515757" y="1605654"/>
            <a:ext cx="997857" cy="3846275"/>
          </a:xfrm>
          <a:prstGeom prst="verticalScroll">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Vertical Scroll 19"/>
          <p:cNvSpPr/>
          <p:nvPr/>
        </p:nvSpPr>
        <p:spPr>
          <a:xfrm>
            <a:off x="5843639" y="1587511"/>
            <a:ext cx="997857" cy="3846275"/>
          </a:xfrm>
          <a:prstGeom prst="verticalScroll">
            <a:avLst/>
          </a:prstGeom>
          <a:solidFill>
            <a:schemeClr val="accent6">
              <a:lumMod val="40000"/>
              <a:lumOff val="6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Vertical Scroll 20"/>
          <p:cNvSpPr/>
          <p:nvPr/>
        </p:nvSpPr>
        <p:spPr>
          <a:xfrm>
            <a:off x="6721751" y="1587511"/>
            <a:ext cx="997857" cy="3846275"/>
          </a:xfrm>
          <a:prstGeom prst="verticalScroll">
            <a:avLst/>
          </a:prstGeom>
          <a:solidFill>
            <a:schemeClr val="accent5">
              <a:lumMod val="40000"/>
              <a:lumOff val="60000"/>
            </a:schemeClr>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Vertical Scroll 21"/>
          <p:cNvSpPr/>
          <p:nvPr/>
        </p:nvSpPr>
        <p:spPr>
          <a:xfrm>
            <a:off x="7592614" y="1578440"/>
            <a:ext cx="997857" cy="3846275"/>
          </a:xfrm>
          <a:prstGeom prst="verticalScroll">
            <a:avLst/>
          </a:prstGeom>
          <a:solidFill>
            <a:schemeClr val="accent3">
              <a:lumMod val="40000"/>
              <a:lumOff val="6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180874" y="1578440"/>
            <a:ext cx="1366053" cy="646331"/>
          </a:xfrm>
          <a:prstGeom prst="rect">
            <a:avLst/>
          </a:prstGeom>
          <a:noFill/>
        </p:spPr>
        <p:txBody>
          <a:bodyPr wrap="square" rtlCol="0">
            <a:spAutoFit/>
          </a:bodyPr>
          <a:lstStyle/>
          <a:p>
            <a:pPr algn="ctr"/>
            <a:r>
              <a:rPr lang="en-US" dirty="0"/>
              <a:t>Increased Expression</a:t>
            </a:r>
          </a:p>
        </p:txBody>
      </p:sp>
      <p:sp>
        <p:nvSpPr>
          <p:cNvPr id="5" name="TextBox 4"/>
          <p:cNvSpPr txBox="1"/>
          <p:nvPr/>
        </p:nvSpPr>
        <p:spPr>
          <a:xfrm>
            <a:off x="2271588" y="4849967"/>
            <a:ext cx="1184622" cy="646331"/>
          </a:xfrm>
          <a:prstGeom prst="rect">
            <a:avLst/>
          </a:prstGeom>
          <a:noFill/>
        </p:spPr>
        <p:txBody>
          <a:bodyPr wrap="square" rtlCol="0">
            <a:spAutoFit/>
          </a:bodyPr>
          <a:lstStyle/>
          <a:p>
            <a:pPr algn="ctr"/>
            <a:r>
              <a:rPr lang="en-US" dirty="0"/>
              <a:t>Decreased Expression</a:t>
            </a:r>
          </a:p>
        </p:txBody>
      </p:sp>
      <p:sp>
        <p:nvSpPr>
          <p:cNvPr id="6" name="Down Arrow 5"/>
          <p:cNvSpPr/>
          <p:nvPr/>
        </p:nvSpPr>
        <p:spPr>
          <a:xfrm>
            <a:off x="2718758" y="2458353"/>
            <a:ext cx="290285" cy="224971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Brace 6"/>
          <p:cNvSpPr/>
          <p:nvPr/>
        </p:nvSpPr>
        <p:spPr>
          <a:xfrm>
            <a:off x="8699743" y="1578440"/>
            <a:ext cx="226786" cy="89807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Right Brace 23"/>
          <p:cNvSpPr/>
          <p:nvPr/>
        </p:nvSpPr>
        <p:spPr>
          <a:xfrm>
            <a:off x="8699743" y="4516585"/>
            <a:ext cx="226786" cy="89807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8852177" y="1745121"/>
            <a:ext cx="1697901" cy="646331"/>
          </a:xfrm>
          <a:prstGeom prst="rect">
            <a:avLst/>
          </a:prstGeom>
          <a:noFill/>
        </p:spPr>
        <p:txBody>
          <a:bodyPr wrap="none" rtlCol="0">
            <a:spAutoFit/>
          </a:bodyPr>
          <a:lstStyle/>
          <a:p>
            <a:pPr algn="ctr"/>
            <a:r>
              <a:rPr lang="en-US" dirty="0"/>
              <a:t>Most Significant</a:t>
            </a:r>
          </a:p>
          <a:p>
            <a:pPr algn="ctr"/>
            <a:r>
              <a:rPr lang="en-US" dirty="0" err="1"/>
              <a:t>Upregulated</a:t>
            </a:r>
            <a:endParaRPr lang="en-US" dirty="0"/>
          </a:p>
        </p:txBody>
      </p:sp>
      <p:sp>
        <p:nvSpPr>
          <p:cNvPr id="25" name="TextBox 24"/>
          <p:cNvSpPr txBox="1"/>
          <p:nvPr/>
        </p:nvSpPr>
        <p:spPr>
          <a:xfrm>
            <a:off x="8852177" y="4653795"/>
            <a:ext cx="1697901" cy="646331"/>
          </a:xfrm>
          <a:prstGeom prst="rect">
            <a:avLst/>
          </a:prstGeom>
          <a:noFill/>
        </p:spPr>
        <p:txBody>
          <a:bodyPr wrap="none" rtlCol="0">
            <a:spAutoFit/>
          </a:bodyPr>
          <a:lstStyle/>
          <a:p>
            <a:pPr algn="ctr"/>
            <a:r>
              <a:rPr lang="en-US" dirty="0"/>
              <a:t>Most Significant</a:t>
            </a:r>
          </a:p>
          <a:p>
            <a:pPr algn="ctr"/>
            <a:r>
              <a:rPr lang="en-US" dirty="0" err="1"/>
              <a:t>Downregulated</a:t>
            </a:r>
            <a:endParaRPr lang="en-US" dirty="0"/>
          </a:p>
        </p:txBody>
      </p:sp>
    </p:spTree>
    <p:extLst>
      <p:ext uri="{BB962C8B-B14F-4D97-AF65-F5344CB8AC3E}">
        <p14:creationId xmlns:p14="http://schemas.microsoft.com/office/powerpoint/2010/main" val="4085291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9-07 at 12.01.31 AM.png"/>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438404" y="481785"/>
            <a:ext cx="7315195" cy="5373409"/>
          </a:xfrm>
          <a:prstGeom prst="rect">
            <a:avLst/>
          </a:prstGeom>
        </p:spPr>
      </p:pic>
    </p:spTree>
    <p:extLst>
      <p:ext uri="{BB962C8B-B14F-4D97-AF65-F5344CB8AC3E}">
        <p14:creationId xmlns:p14="http://schemas.microsoft.com/office/powerpoint/2010/main" val="14991576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68637" y="235398"/>
            <a:ext cx="8229601" cy="338554"/>
          </a:xfrm>
          <a:prstGeom prst="rect">
            <a:avLst/>
          </a:prstGeom>
          <a:noFill/>
        </p:spPr>
        <p:txBody>
          <a:bodyPr wrap="square" rtlCol="0">
            <a:spAutoFit/>
          </a:bodyPr>
          <a:lstStyle/>
          <a:p>
            <a:pPr algn="ctr"/>
            <a:r>
              <a:rPr lang="en-US" sz="1600" dirty="0">
                <a:solidFill>
                  <a:srgbClr val="000000"/>
                </a:solidFill>
                <a:latin typeface="Helvetica"/>
                <a:ea typeface="Helvetica"/>
                <a:cs typeface="Helvetica"/>
              </a:rPr>
              <a:t>Gene sets concordantly expressed in all psychiatric disorders in postmortem brain </a:t>
            </a:r>
            <a:endParaRPr lang="en-US" sz="1600" dirty="0"/>
          </a:p>
        </p:txBody>
      </p:sp>
      <p:sp>
        <p:nvSpPr>
          <p:cNvPr id="6" name="TextBox 5"/>
          <p:cNvSpPr txBox="1"/>
          <p:nvPr/>
        </p:nvSpPr>
        <p:spPr>
          <a:xfrm>
            <a:off x="1968637" y="5567324"/>
            <a:ext cx="8229601" cy="1015663"/>
          </a:xfrm>
          <a:prstGeom prst="rect">
            <a:avLst/>
          </a:prstGeom>
          <a:noFill/>
        </p:spPr>
        <p:txBody>
          <a:bodyPr wrap="square" rtlCol="0">
            <a:spAutoFit/>
          </a:bodyPr>
          <a:lstStyle/>
          <a:p>
            <a:pPr algn="ctr"/>
            <a:r>
              <a:rPr lang="en-US" sz="1200" dirty="0">
                <a:latin typeface="Helvetica"/>
                <a:cs typeface="Helvetica"/>
              </a:rPr>
              <a:t>Normalized enrichment score (NES) = strength of enrichment </a:t>
            </a:r>
          </a:p>
          <a:p>
            <a:pPr algn="ctr"/>
            <a:r>
              <a:rPr lang="en-US" sz="1200" b="1" dirty="0">
                <a:solidFill>
                  <a:srgbClr val="FF0000"/>
                </a:solidFill>
                <a:latin typeface="Helvetica"/>
                <a:cs typeface="Helvetica"/>
              </a:rPr>
              <a:t>Negative</a:t>
            </a:r>
            <a:r>
              <a:rPr lang="en-US" sz="1200" dirty="0">
                <a:latin typeface="Helvetica"/>
                <a:cs typeface="Helvetica"/>
              </a:rPr>
              <a:t> = set is enriched among genes with </a:t>
            </a:r>
            <a:r>
              <a:rPr lang="en-US" sz="1200" b="1" dirty="0">
                <a:solidFill>
                  <a:srgbClr val="FF0000"/>
                </a:solidFill>
                <a:latin typeface="Helvetica"/>
                <a:cs typeface="Helvetica"/>
              </a:rPr>
              <a:t>decreased</a:t>
            </a:r>
            <a:r>
              <a:rPr lang="en-US" sz="1200" dirty="0">
                <a:latin typeface="Helvetica"/>
                <a:cs typeface="Helvetica"/>
              </a:rPr>
              <a:t> expression in psychiatric disease </a:t>
            </a:r>
          </a:p>
          <a:p>
            <a:pPr algn="ctr"/>
            <a:r>
              <a:rPr lang="en-US" sz="1200" b="1" dirty="0">
                <a:latin typeface="Helvetica"/>
                <a:cs typeface="Helvetica"/>
              </a:rPr>
              <a:t>Positive</a:t>
            </a:r>
            <a:r>
              <a:rPr lang="en-US" sz="1200" dirty="0">
                <a:latin typeface="Helvetica"/>
                <a:cs typeface="Helvetica"/>
              </a:rPr>
              <a:t> = set is enriched among genes with </a:t>
            </a:r>
            <a:r>
              <a:rPr lang="en-US" sz="1200" b="1" dirty="0">
                <a:latin typeface="Helvetica"/>
                <a:cs typeface="Helvetica"/>
              </a:rPr>
              <a:t>increased</a:t>
            </a:r>
            <a:r>
              <a:rPr lang="en-US" sz="1200" dirty="0">
                <a:latin typeface="Helvetica"/>
                <a:cs typeface="Helvetica"/>
              </a:rPr>
              <a:t> expression in psychiatric disease</a:t>
            </a:r>
          </a:p>
          <a:p>
            <a:pPr algn="ctr"/>
            <a:endParaRPr lang="en-US" sz="1200" dirty="0">
              <a:latin typeface="Helvetica"/>
              <a:cs typeface="Helvetica"/>
            </a:endParaRPr>
          </a:p>
          <a:p>
            <a:pPr algn="ctr"/>
            <a:r>
              <a:rPr lang="en-US" sz="1200" dirty="0">
                <a:latin typeface="Helvetica"/>
                <a:cs typeface="Helvetica"/>
              </a:rPr>
              <a:t>FDR = False Discovery Rate q value</a:t>
            </a:r>
          </a:p>
        </p:txBody>
      </p:sp>
      <p:graphicFrame>
        <p:nvGraphicFramePr>
          <p:cNvPr id="5" name="Table 4"/>
          <p:cNvGraphicFramePr>
            <a:graphicFrameLocks noGrp="1"/>
          </p:cNvGraphicFramePr>
          <p:nvPr>
            <p:extLst/>
          </p:nvPr>
        </p:nvGraphicFramePr>
        <p:xfrm>
          <a:off x="1753510" y="654645"/>
          <a:ext cx="8690718" cy="4821600"/>
        </p:xfrm>
        <a:graphic>
          <a:graphicData uri="http://schemas.openxmlformats.org/drawingml/2006/table">
            <a:tbl>
              <a:tblPr/>
              <a:tblGrid>
                <a:gridCol w="4518752">
                  <a:extLst>
                    <a:ext uri="{9D8B030D-6E8A-4147-A177-3AD203B41FA5}">
                      <a16:colId xmlns:a16="http://schemas.microsoft.com/office/drawing/2014/main" val="20000"/>
                    </a:ext>
                  </a:extLst>
                </a:gridCol>
                <a:gridCol w="327219">
                  <a:extLst>
                    <a:ext uri="{9D8B030D-6E8A-4147-A177-3AD203B41FA5}">
                      <a16:colId xmlns:a16="http://schemas.microsoft.com/office/drawing/2014/main" val="20001"/>
                    </a:ext>
                  </a:extLst>
                </a:gridCol>
                <a:gridCol w="434608">
                  <a:extLst>
                    <a:ext uri="{9D8B030D-6E8A-4147-A177-3AD203B41FA5}">
                      <a16:colId xmlns:a16="http://schemas.microsoft.com/office/drawing/2014/main" val="20002"/>
                    </a:ext>
                  </a:extLst>
                </a:gridCol>
                <a:gridCol w="421991">
                  <a:extLst>
                    <a:ext uri="{9D8B030D-6E8A-4147-A177-3AD203B41FA5}">
                      <a16:colId xmlns:a16="http://schemas.microsoft.com/office/drawing/2014/main" val="20003"/>
                    </a:ext>
                  </a:extLst>
                </a:gridCol>
                <a:gridCol w="342154">
                  <a:extLst>
                    <a:ext uri="{9D8B030D-6E8A-4147-A177-3AD203B41FA5}">
                      <a16:colId xmlns:a16="http://schemas.microsoft.com/office/drawing/2014/main" val="20004"/>
                    </a:ext>
                  </a:extLst>
                </a:gridCol>
                <a:gridCol w="366208">
                  <a:extLst>
                    <a:ext uri="{9D8B030D-6E8A-4147-A177-3AD203B41FA5}">
                      <a16:colId xmlns:a16="http://schemas.microsoft.com/office/drawing/2014/main" val="20005"/>
                    </a:ext>
                  </a:extLst>
                </a:gridCol>
                <a:gridCol w="397937">
                  <a:extLst>
                    <a:ext uri="{9D8B030D-6E8A-4147-A177-3AD203B41FA5}">
                      <a16:colId xmlns:a16="http://schemas.microsoft.com/office/drawing/2014/main" val="20006"/>
                    </a:ext>
                  </a:extLst>
                </a:gridCol>
                <a:gridCol w="421991">
                  <a:extLst>
                    <a:ext uri="{9D8B030D-6E8A-4147-A177-3AD203B41FA5}">
                      <a16:colId xmlns:a16="http://schemas.microsoft.com/office/drawing/2014/main" val="20007"/>
                    </a:ext>
                  </a:extLst>
                </a:gridCol>
                <a:gridCol w="342154">
                  <a:extLst>
                    <a:ext uri="{9D8B030D-6E8A-4147-A177-3AD203B41FA5}">
                      <a16:colId xmlns:a16="http://schemas.microsoft.com/office/drawing/2014/main" val="20008"/>
                    </a:ext>
                  </a:extLst>
                </a:gridCol>
                <a:gridCol w="421991">
                  <a:extLst>
                    <a:ext uri="{9D8B030D-6E8A-4147-A177-3AD203B41FA5}">
                      <a16:colId xmlns:a16="http://schemas.microsoft.com/office/drawing/2014/main" val="20009"/>
                    </a:ext>
                  </a:extLst>
                </a:gridCol>
                <a:gridCol w="342154">
                  <a:extLst>
                    <a:ext uri="{9D8B030D-6E8A-4147-A177-3AD203B41FA5}">
                      <a16:colId xmlns:a16="http://schemas.microsoft.com/office/drawing/2014/main" val="20010"/>
                    </a:ext>
                  </a:extLst>
                </a:gridCol>
                <a:gridCol w="353559">
                  <a:extLst>
                    <a:ext uri="{9D8B030D-6E8A-4147-A177-3AD203B41FA5}">
                      <a16:colId xmlns:a16="http://schemas.microsoft.com/office/drawing/2014/main" val="20011"/>
                    </a:ext>
                  </a:extLst>
                </a:gridCol>
              </a:tblGrid>
              <a:tr h="301350">
                <a:tc>
                  <a:txBody>
                    <a:bodyPr/>
                    <a:lstStyle/>
                    <a:p>
                      <a:pPr algn="ctr" fontAlgn="b"/>
                      <a:endParaRPr lang="en-US" sz="1000" b="0" i="0" u="none" strike="noStrike">
                        <a:solidFill>
                          <a:srgbClr val="000000"/>
                        </a:solidFill>
                        <a:effectLst/>
                        <a:latin typeface="Helvetica"/>
                      </a:endParaRPr>
                    </a:p>
                  </a:txBody>
                  <a:tcPr marL="10800" marR="10800" marT="10800" marB="0" anchor="b">
                    <a:lnL>
                      <a:noFill/>
                    </a:lnL>
                    <a:lnR>
                      <a:noFill/>
                    </a:lnR>
                    <a:lnT>
                      <a:noFill/>
                    </a:lnT>
                    <a:lnB>
                      <a:noFill/>
                    </a:lnB>
                  </a:tcPr>
                </a:tc>
                <a:tc>
                  <a:txBody>
                    <a:bodyPr/>
                    <a:lstStyle/>
                    <a:p>
                      <a:pPr algn="ctr" fontAlgn="b"/>
                      <a:endParaRPr lang="en-US" sz="1000" b="0" i="0" u="none" strike="noStrike">
                        <a:solidFill>
                          <a:srgbClr val="000000"/>
                        </a:solidFill>
                        <a:effectLst/>
                        <a:latin typeface="Helvetica"/>
                      </a:endParaRP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gridSpan="4">
                  <a:txBody>
                    <a:bodyPr/>
                    <a:lstStyle/>
                    <a:p>
                      <a:pPr algn="ctr" fontAlgn="ctr"/>
                      <a:r>
                        <a:rPr lang="en-US" sz="1000" b="0" i="0" u="none" strike="noStrike" dirty="0">
                          <a:solidFill>
                            <a:srgbClr val="000000"/>
                          </a:solidFill>
                          <a:effectLst/>
                          <a:latin typeface="Helvetica"/>
                        </a:rPr>
                        <a:t>Schizophrenia</a:t>
                      </a:r>
                    </a:p>
                  </a:txBody>
                  <a:tcPr marL="11367" marR="11367" marT="11367"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1000" b="0" i="0" u="none" strike="noStrike" dirty="0">
                          <a:solidFill>
                            <a:srgbClr val="000000"/>
                          </a:solidFill>
                          <a:effectLst/>
                          <a:latin typeface="Helvetica"/>
                        </a:rPr>
                        <a:t>Bipolar Disorder</a:t>
                      </a:r>
                    </a:p>
                  </a:txBody>
                  <a:tcPr marL="11367" marR="11367" marT="11367"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ctr"/>
                      <a:r>
                        <a:rPr lang="en-US" sz="1000" b="0" i="0" u="none" strike="noStrike" dirty="0">
                          <a:solidFill>
                            <a:srgbClr val="000000"/>
                          </a:solidFill>
                          <a:effectLst/>
                          <a:latin typeface="Helvetica"/>
                        </a:rPr>
                        <a:t>Depression</a:t>
                      </a:r>
                    </a:p>
                  </a:txBody>
                  <a:tcPr marL="11367" marR="11367" marT="11367"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301350">
                <a:tc>
                  <a:txBody>
                    <a:bodyPr/>
                    <a:lstStyle/>
                    <a:p>
                      <a:pPr algn="ctr" fontAlgn="b"/>
                      <a:endParaRPr lang="en-US" sz="1000" b="0" i="0" u="none" strike="noStrike">
                        <a:solidFill>
                          <a:srgbClr val="000000"/>
                        </a:solidFill>
                        <a:effectLst/>
                        <a:latin typeface="Helvetica"/>
                      </a:endParaRPr>
                    </a:p>
                  </a:txBody>
                  <a:tcPr marL="10800" marR="10800" marT="10800" marB="0" anchor="b">
                    <a:lnL>
                      <a:noFill/>
                    </a:lnL>
                    <a:lnR>
                      <a:noFill/>
                    </a:lnR>
                    <a:lnT>
                      <a:noFill/>
                    </a:lnT>
                    <a:lnB w="12700" cap="flat" cmpd="sng" algn="ctr">
                      <a:solidFill>
                        <a:scrgbClr r="0" g="0" b="0"/>
                      </a:solidFill>
                      <a:prstDash val="solid"/>
                      <a:round/>
                      <a:headEnd type="none" w="med" len="med"/>
                      <a:tailEnd type="none" w="med" len="med"/>
                    </a:lnB>
                  </a:tcPr>
                </a:tc>
                <a:tc>
                  <a:txBody>
                    <a:bodyPr/>
                    <a:lstStyle/>
                    <a:p>
                      <a:pPr algn="ctr" fontAlgn="b"/>
                      <a:endParaRPr lang="en-US" sz="1000" b="0" i="0" u="none" strike="noStrike">
                        <a:solidFill>
                          <a:srgbClr val="000000"/>
                        </a:solidFill>
                        <a:effectLst/>
                        <a:latin typeface="Helvetica"/>
                      </a:endParaRPr>
                    </a:p>
                  </a:txBody>
                  <a:tcPr marL="10800" marR="10800" marT="10800" marB="0" anchor="b">
                    <a:lnL>
                      <a:noFill/>
                    </a:lnL>
                    <a:lnR w="12700" cap="flat" cmpd="sng" algn="ctr">
                      <a:solidFill>
                        <a:scrgbClr r="0" g="0" b="0"/>
                      </a:solid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tcPr>
                </a:tc>
                <a:tc gridSpan="2">
                  <a:txBody>
                    <a:bodyPr/>
                    <a:lstStyle/>
                    <a:p>
                      <a:pPr algn="ctr" fontAlgn="ctr"/>
                      <a:r>
                        <a:rPr lang="en-US" sz="1000" b="0" i="0" u="none" strike="noStrike" dirty="0">
                          <a:solidFill>
                            <a:srgbClr val="000000"/>
                          </a:solidFill>
                          <a:effectLst/>
                          <a:latin typeface="Helvetica"/>
                        </a:rPr>
                        <a:t>hippocampus</a:t>
                      </a:r>
                    </a:p>
                  </a:txBody>
                  <a:tcPr marL="11367" marR="11367" marT="11367" marB="0" anchor="ctr">
                    <a:lnL w="12700" cap="flat" cmpd="sng" algn="ctr">
                      <a:solidFill>
                        <a:scrgbClr r="0" g="0" b="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lumMod val="20000"/>
                        <a:lumOff val="80000"/>
                      </a:schemeClr>
                    </a:solidFill>
                  </a:tcPr>
                </a:tc>
                <a:tc hMerge="1">
                  <a:txBody>
                    <a:bodyPr/>
                    <a:lstStyle/>
                    <a:p>
                      <a:endParaRPr lang="en-US"/>
                    </a:p>
                  </a:txBody>
                  <a:tcPr/>
                </a:tc>
                <a:tc gridSpan="2">
                  <a:txBody>
                    <a:bodyPr/>
                    <a:lstStyle/>
                    <a:p>
                      <a:pPr algn="ctr" fontAlgn="ctr"/>
                      <a:r>
                        <a:rPr lang="en-US" sz="1000" b="0" i="0" u="none" strike="noStrike" dirty="0">
                          <a:solidFill>
                            <a:srgbClr val="000000"/>
                          </a:solidFill>
                          <a:effectLst/>
                          <a:latin typeface="Helvetica"/>
                        </a:rPr>
                        <a:t>orbitofrontal</a:t>
                      </a:r>
                    </a:p>
                  </a:txBody>
                  <a:tcPr marL="11367" marR="11367" marT="11367" marB="0" anchor="ctr">
                    <a:lnL w="6350" cap="flat" cmpd="sng" algn="ctr">
                      <a:solidFill>
                        <a:srgbClr val="00000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lumMod val="20000"/>
                        <a:lumOff val="80000"/>
                      </a:schemeClr>
                    </a:solidFill>
                  </a:tcPr>
                </a:tc>
                <a:tc hMerge="1">
                  <a:txBody>
                    <a:bodyPr/>
                    <a:lstStyle/>
                    <a:p>
                      <a:endParaRPr lang="en-US"/>
                    </a:p>
                  </a:txBody>
                  <a:tcPr/>
                </a:tc>
                <a:tc gridSpan="2">
                  <a:txBody>
                    <a:bodyPr/>
                    <a:lstStyle/>
                    <a:p>
                      <a:pPr algn="ctr" fontAlgn="ctr"/>
                      <a:r>
                        <a:rPr lang="en-US" sz="1000" b="0" i="0" u="none" strike="noStrike" dirty="0">
                          <a:solidFill>
                            <a:srgbClr val="000000"/>
                          </a:solidFill>
                          <a:effectLst/>
                          <a:latin typeface="Helvetica"/>
                        </a:rPr>
                        <a:t>hippocampus</a:t>
                      </a:r>
                    </a:p>
                  </a:txBody>
                  <a:tcPr marL="11367" marR="11367" marT="11367" marB="0" anchor="ctr">
                    <a:lnL w="12700" cap="flat" cmpd="sng" algn="ctr">
                      <a:solidFill>
                        <a:scrgbClr r="0" g="0" b="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4">
                        <a:lumMod val="20000"/>
                        <a:lumOff val="80000"/>
                      </a:schemeClr>
                    </a:solidFill>
                  </a:tcPr>
                </a:tc>
                <a:tc hMerge="1">
                  <a:txBody>
                    <a:bodyPr/>
                    <a:lstStyle/>
                    <a:p>
                      <a:endParaRPr lang="en-US"/>
                    </a:p>
                  </a:txBody>
                  <a:tcPr/>
                </a:tc>
                <a:tc gridSpan="2">
                  <a:txBody>
                    <a:bodyPr/>
                    <a:lstStyle/>
                    <a:p>
                      <a:pPr algn="ctr" fontAlgn="ctr"/>
                      <a:r>
                        <a:rPr lang="en-US" sz="1000" b="0" i="0" u="none" strike="noStrike" dirty="0">
                          <a:solidFill>
                            <a:srgbClr val="000000"/>
                          </a:solidFill>
                          <a:effectLst/>
                          <a:latin typeface="Helvetica"/>
                        </a:rPr>
                        <a:t>orbitofrontal</a:t>
                      </a:r>
                    </a:p>
                  </a:txBody>
                  <a:tcPr marL="11367" marR="11367" marT="11367" marB="0" anchor="ctr">
                    <a:lnL w="6350" cap="flat" cmpd="sng" algn="ctr">
                      <a:solidFill>
                        <a:srgbClr val="00000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lumMod val="20000"/>
                        <a:lumOff val="80000"/>
                      </a:schemeClr>
                    </a:solidFill>
                  </a:tcPr>
                </a:tc>
                <a:tc hMerge="1">
                  <a:txBody>
                    <a:bodyPr/>
                    <a:lstStyle/>
                    <a:p>
                      <a:endParaRPr lang="en-US"/>
                    </a:p>
                  </a:txBody>
                  <a:tcPr/>
                </a:tc>
                <a:tc gridSpan="2">
                  <a:txBody>
                    <a:bodyPr/>
                    <a:lstStyle/>
                    <a:p>
                      <a:pPr algn="ctr" fontAlgn="ctr"/>
                      <a:r>
                        <a:rPr lang="en-US" sz="1000" b="0" i="0" u="none" strike="noStrike" dirty="0">
                          <a:solidFill>
                            <a:srgbClr val="000000"/>
                          </a:solidFill>
                          <a:effectLst/>
                          <a:latin typeface="Helvetica"/>
                        </a:rPr>
                        <a:t>orbitofrontal</a:t>
                      </a:r>
                    </a:p>
                  </a:txBody>
                  <a:tcPr marL="11367" marR="11367" marT="11367"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3">
                        <a:lumMod val="20000"/>
                        <a:lumOff val="80000"/>
                      </a:schemeClr>
                    </a:solidFill>
                  </a:tcPr>
                </a:tc>
                <a:tc hMerge="1">
                  <a:txBody>
                    <a:bodyPr/>
                    <a:lstStyle/>
                    <a:p>
                      <a:endParaRPr lang="en-US"/>
                    </a:p>
                  </a:txBody>
                  <a:tcPr/>
                </a:tc>
                <a:extLst>
                  <a:ext uri="{0D108BD9-81ED-4DB2-BD59-A6C34878D82A}">
                    <a16:rowId xmlns:a16="http://schemas.microsoft.com/office/drawing/2014/main" val="10001"/>
                  </a:ext>
                </a:extLst>
              </a:tr>
              <a:tr h="301350">
                <a:tc>
                  <a:txBody>
                    <a:bodyPr/>
                    <a:lstStyle/>
                    <a:p>
                      <a:pPr algn="ctr" fontAlgn="b"/>
                      <a:r>
                        <a:rPr lang="en-US" sz="1000" b="0" i="0" u="none" strike="noStrike" dirty="0">
                          <a:solidFill>
                            <a:srgbClr val="000000"/>
                          </a:solidFill>
                          <a:effectLst/>
                          <a:latin typeface="Helvetica"/>
                        </a:rPr>
                        <a:t>Gene Set</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Helvetica"/>
                        </a:rPr>
                        <a:t>size</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Helvetica"/>
                        </a:rPr>
                        <a:t>NES</a:t>
                      </a:r>
                    </a:p>
                  </a:txBody>
                  <a:tcPr marL="10800" marR="10800" marT="10800" marB="0" anchor="b">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Helvetica"/>
                        </a:rPr>
                        <a:t>FDR</a:t>
                      </a:r>
                    </a:p>
                  </a:txBody>
                  <a:tcPr marL="10800" marR="10800" marT="10800" marB="0" anchor="b">
                    <a:lnL>
                      <a:noFill/>
                    </a:lnL>
                    <a:lnR w="6350" cap="flat" cmpd="sng" algn="ctr">
                      <a:solidFill>
                        <a:srgbClr val="00000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Helvetica"/>
                        </a:rPr>
                        <a:t>NES</a:t>
                      </a:r>
                    </a:p>
                  </a:txBody>
                  <a:tcPr marL="10800" marR="10800" marT="10800" marB="0" anchor="b">
                    <a:lnL w="6350" cap="flat" cmpd="sng" algn="ctr">
                      <a:solidFill>
                        <a:srgbClr val="00000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Helvetica"/>
                        </a:rPr>
                        <a:t>FDR</a:t>
                      </a:r>
                    </a:p>
                  </a:txBody>
                  <a:tcPr marL="10800" marR="10800" marT="10800" marB="0" anchor="b">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Helvetica"/>
                        </a:rPr>
                        <a:t>NES</a:t>
                      </a:r>
                    </a:p>
                  </a:txBody>
                  <a:tcPr marL="10800" marR="10800" marT="10800" marB="0" anchor="b">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Helvetica"/>
                        </a:rPr>
                        <a:t>FDR</a:t>
                      </a:r>
                    </a:p>
                  </a:txBody>
                  <a:tcPr marL="10800" marR="10800" marT="10800" marB="0" anchor="b">
                    <a:lnL>
                      <a:noFill/>
                    </a:lnL>
                    <a:lnR w="6350" cap="flat" cmpd="sng" algn="ctr">
                      <a:solidFill>
                        <a:srgbClr val="00000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Helvetica"/>
                        </a:rPr>
                        <a:t>NES</a:t>
                      </a:r>
                    </a:p>
                  </a:txBody>
                  <a:tcPr marL="10800" marR="10800" marT="10800" marB="0" anchor="b">
                    <a:lnL w="6350" cap="flat" cmpd="sng" algn="ctr">
                      <a:solidFill>
                        <a:srgbClr val="00000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Helvetica"/>
                        </a:rPr>
                        <a:t>FDR</a:t>
                      </a:r>
                    </a:p>
                  </a:txBody>
                  <a:tcPr marL="10800" marR="10800" marT="10800" marB="0" anchor="b">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Helvetica"/>
                        </a:rPr>
                        <a:t>NES</a:t>
                      </a:r>
                    </a:p>
                  </a:txBody>
                  <a:tcPr marL="10800" marR="10800" marT="10800" marB="0" anchor="b">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Helvetica"/>
                        </a:rPr>
                        <a:t>FDR</a:t>
                      </a:r>
                    </a:p>
                  </a:txBody>
                  <a:tcPr marL="10800" marR="10800" marT="10800" marB="0" anchor="b">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01350">
                <a:tc>
                  <a:txBody>
                    <a:bodyPr/>
                    <a:lstStyle/>
                    <a:p>
                      <a:pPr algn="ctr" fontAlgn="b"/>
                      <a:r>
                        <a:rPr lang="en-US" sz="900" b="0" i="0" u="none" strike="noStrike" dirty="0">
                          <a:solidFill>
                            <a:srgbClr val="000000"/>
                          </a:solidFill>
                          <a:effectLst/>
                          <a:latin typeface="Helvetica"/>
                        </a:rPr>
                        <a:t>PEPTIDE CHAIN ELONGATION</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a:solidFill>
                            <a:srgbClr val="000000"/>
                          </a:solidFill>
                          <a:effectLst/>
                          <a:latin typeface="Helvetica"/>
                        </a:rPr>
                        <a:t>85</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a:noFill/>
                    </a:lnB>
                  </a:tcPr>
                </a:tc>
                <a:tc>
                  <a:txBody>
                    <a:bodyPr/>
                    <a:lstStyle/>
                    <a:p>
                      <a:pPr algn="ctr" fontAlgn="b"/>
                      <a:r>
                        <a:rPr lang="fi-FI" sz="1000" b="0" i="0" u="none" strike="noStrike">
                          <a:solidFill>
                            <a:srgbClr val="000000"/>
                          </a:solidFill>
                          <a:effectLst/>
                          <a:latin typeface="Helvetica"/>
                        </a:rPr>
                        <a:t>2.79</a:t>
                      </a:r>
                    </a:p>
                  </a:txBody>
                  <a:tcPr marL="10800" marR="10800" marT="10800" marB="0" anchor="b">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a:noFill/>
                    </a:lnB>
                  </a:tcPr>
                </a:tc>
                <a:tc>
                  <a:txBody>
                    <a:bodyPr/>
                    <a:lstStyle/>
                    <a:p>
                      <a:pPr algn="ctr" fontAlgn="b"/>
                      <a:r>
                        <a:rPr lang="nb-NO" sz="1000" b="0" i="0" u="none" strike="noStrike">
                          <a:solidFill>
                            <a:srgbClr val="000000"/>
                          </a:solidFill>
                          <a:effectLst/>
                          <a:latin typeface="Helvetica"/>
                        </a:rPr>
                        <a:t>0.002</a:t>
                      </a:r>
                    </a:p>
                  </a:txBody>
                  <a:tcPr marL="10800" marR="10800" marT="10800" marB="0" anchor="b">
                    <a:lnL>
                      <a:noFill/>
                    </a:lnL>
                    <a:lnR w="6350" cap="flat" cmpd="sng" algn="ctr">
                      <a:solidFill>
                        <a:srgbClr val="000000"/>
                      </a:solidFill>
                      <a:prstDash val="solid"/>
                      <a:round/>
                      <a:headEnd type="none" w="med" len="med"/>
                      <a:tailEnd type="none" w="med" len="med"/>
                    </a:lnR>
                    <a:lnT w="12700" cap="flat" cmpd="sng" algn="ctr">
                      <a:solidFill>
                        <a:scrgbClr r="0" g="0" b="0"/>
                      </a:solidFill>
                      <a:prstDash val="solid"/>
                      <a:round/>
                      <a:headEnd type="none" w="med" len="med"/>
                      <a:tailEnd type="none" w="med" len="med"/>
                    </a:lnT>
                    <a:lnB>
                      <a:noFill/>
                    </a:lnB>
                  </a:tcPr>
                </a:tc>
                <a:tc>
                  <a:txBody>
                    <a:bodyPr/>
                    <a:lstStyle/>
                    <a:p>
                      <a:pPr algn="ctr" fontAlgn="b"/>
                      <a:r>
                        <a:rPr lang="hr-HR" sz="1000" b="0" i="0" u="none" strike="noStrike" dirty="0">
                          <a:solidFill>
                            <a:srgbClr val="000000"/>
                          </a:solidFill>
                          <a:effectLst/>
                          <a:latin typeface="Helvetica"/>
                        </a:rPr>
                        <a:t>2.88</a:t>
                      </a:r>
                    </a:p>
                  </a:txBody>
                  <a:tcPr marL="10800" marR="10800" marT="10800" marB="0" anchor="b">
                    <a:lnL w="6350" cap="flat" cmpd="sng" algn="ctr">
                      <a:solidFill>
                        <a:srgbClr val="00000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a:noFill/>
                    </a:lnB>
                  </a:tcPr>
                </a:tc>
                <a:tc>
                  <a:txBody>
                    <a:bodyPr/>
                    <a:lstStyle/>
                    <a:p>
                      <a:pPr algn="ctr" fontAlgn="b"/>
                      <a:r>
                        <a:rPr lang="hr-HR" sz="1000" b="0" i="0" u="none" strike="noStrike">
                          <a:solidFill>
                            <a:srgbClr val="000000"/>
                          </a:solidFill>
                          <a:effectLst/>
                          <a:latin typeface="Helvetica"/>
                        </a:rPr>
                        <a:t>7.06</a:t>
                      </a:r>
                    </a:p>
                  </a:txBody>
                  <a:tcPr marL="10800" marR="10800" marT="10800" marB="0" anchor="b">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6350" cap="flat" cmpd="sng" algn="ctr">
                      <a:solidFill>
                        <a:srgbClr val="000000"/>
                      </a:solidFill>
                      <a:prstDash val="solid"/>
                      <a:round/>
                      <a:headEnd type="none" w="med" len="med"/>
                      <a:tailEnd type="none" w="med" len="med"/>
                    </a:lnR>
                    <a:lnT w="12700" cap="flat" cmpd="sng" algn="ctr">
                      <a:solidFill>
                        <a:scrgbClr r="0" g="0" b="0"/>
                      </a:solidFill>
                      <a:prstDash val="solid"/>
                      <a:round/>
                      <a:headEnd type="none" w="med" len="med"/>
                      <a:tailEnd type="none" w="med" len="med"/>
                    </a:lnT>
                    <a:lnB>
                      <a:noFill/>
                    </a:lnB>
                  </a:tcPr>
                </a:tc>
                <a:tc>
                  <a:txBody>
                    <a:bodyPr/>
                    <a:lstStyle/>
                    <a:p>
                      <a:pPr algn="ctr" fontAlgn="b"/>
                      <a:r>
                        <a:rPr lang="nb-NO" sz="1000" b="0" i="0" u="none" strike="noStrike">
                          <a:solidFill>
                            <a:srgbClr val="000000"/>
                          </a:solidFill>
                          <a:effectLst/>
                          <a:latin typeface="Helvetica"/>
                        </a:rPr>
                        <a:t>7.17</a:t>
                      </a:r>
                    </a:p>
                  </a:txBody>
                  <a:tcPr marL="10800" marR="10800" marT="10800" marB="0" anchor="b">
                    <a:lnL w="6350" cap="flat" cmpd="sng" algn="ctr">
                      <a:solidFill>
                        <a:srgbClr val="00000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a:noFill/>
                    </a:lnB>
                  </a:tcPr>
                </a:tc>
                <a:tc>
                  <a:txBody>
                    <a:bodyPr/>
                    <a:lstStyle/>
                    <a:p>
                      <a:pPr algn="ctr" fontAlgn="b"/>
                      <a:r>
                        <a:rPr lang="hr-HR" sz="1000" b="0" i="0" u="none" strike="noStrike">
                          <a:solidFill>
                            <a:srgbClr val="000000"/>
                          </a:solidFill>
                          <a:effectLst/>
                          <a:latin typeface="Helvetica"/>
                        </a:rPr>
                        <a:t>8.21</a:t>
                      </a:r>
                    </a:p>
                  </a:txBody>
                  <a:tcPr marL="10800" marR="10800" marT="10800" marB="0" anchor="b">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a:noFill/>
                    </a:lnB>
                  </a:tcPr>
                </a:tc>
                <a:extLst>
                  <a:ext uri="{0D108BD9-81ED-4DB2-BD59-A6C34878D82A}">
                    <a16:rowId xmlns:a16="http://schemas.microsoft.com/office/drawing/2014/main" val="10003"/>
                  </a:ext>
                </a:extLst>
              </a:tr>
              <a:tr h="301350">
                <a:tc>
                  <a:txBody>
                    <a:bodyPr/>
                    <a:lstStyle/>
                    <a:p>
                      <a:pPr algn="ctr" fontAlgn="b"/>
                      <a:r>
                        <a:rPr lang="en-US" sz="900" b="0" i="0" u="none" strike="noStrike" dirty="0">
                          <a:solidFill>
                            <a:srgbClr val="000000"/>
                          </a:solidFill>
                          <a:effectLst/>
                          <a:latin typeface="Helvetica"/>
                        </a:rPr>
                        <a:t>RIBOSOME</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en-US" sz="1000" b="0" i="0" u="none" strike="noStrike">
                          <a:solidFill>
                            <a:srgbClr val="000000"/>
                          </a:solidFill>
                          <a:effectLst/>
                          <a:latin typeface="Helvetica"/>
                        </a:rPr>
                        <a:t>86</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2.70</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nb-NO" sz="1000" b="0" i="0" u="none" strike="noStrike">
                          <a:solidFill>
                            <a:srgbClr val="000000"/>
                          </a:solidFill>
                          <a:effectLst/>
                          <a:latin typeface="Helvetica"/>
                        </a:rPr>
                        <a:t>0.003</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3.07</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6.88</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nb-NO" sz="1000" b="0" i="0" u="none" strike="noStrike">
                          <a:solidFill>
                            <a:srgbClr val="000000"/>
                          </a:solidFill>
                          <a:effectLst/>
                          <a:latin typeface="Helvetica"/>
                        </a:rPr>
                        <a:t>7.31</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nb-NO" sz="1000" b="0" i="0" u="none" strike="noStrike">
                          <a:solidFill>
                            <a:srgbClr val="000000"/>
                          </a:solidFill>
                          <a:effectLst/>
                          <a:latin typeface="Helvetica"/>
                        </a:rPr>
                        <a:t>7.93</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301350">
                <a:tc>
                  <a:txBody>
                    <a:bodyPr/>
                    <a:lstStyle/>
                    <a:p>
                      <a:pPr algn="ctr" fontAlgn="b"/>
                      <a:r>
                        <a:rPr lang="en-US" sz="900" b="0" i="0" u="none" strike="noStrike" dirty="0">
                          <a:solidFill>
                            <a:srgbClr val="000000"/>
                          </a:solidFill>
                          <a:effectLst/>
                          <a:latin typeface="Helvetica"/>
                        </a:rPr>
                        <a:t>INFLUENZA VIRAL RNA TRANSCRIPTION AND REPLICATION</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fi-FI" sz="1000" b="0" i="0" u="none" strike="noStrike">
                          <a:solidFill>
                            <a:srgbClr val="000000"/>
                          </a:solidFill>
                          <a:effectLst/>
                          <a:latin typeface="Helvetica"/>
                        </a:rPr>
                        <a:t>101</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2.44</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is-IS" sz="1000" b="0" i="0" u="none" strike="noStrike">
                          <a:solidFill>
                            <a:srgbClr val="000000"/>
                          </a:solidFill>
                          <a:effectLst/>
                          <a:latin typeface="Helvetica"/>
                        </a:rPr>
                        <a:t>0.007</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2.77</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nb-NO" sz="1000" b="0" i="0" u="none" strike="noStrike" dirty="0">
                          <a:solidFill>
                            <a:srgbClr val="000000"/>
                          </a:solidFill>
                          <a:effectLst/>
                          <a:latin typeface="Helvetica"/>
                        </a:rPr>
                        <a:t>0.001</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6.55</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6.90</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nb-NO" sz="1000" b="0" i="0" u="none" strike="noStrike" dirty="0">
                          <a:solidFill>
                            <a:srgbClr val="000000"/>
                          </a:solidFill>
                          <a:effectLst/>
                          <a:latin typeface="Helvetica"/>
                        </a:rPr>
                        <a:t>7.90</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extLst>
                  <a:ext uri="{0D108BD9-81ED-4DB2-BD59-A6C34878D82A}">
                    <a16:rowId xmlns:a16="http://schemas.microsoft.com/office/drawing/2014/main" val="10005"/>
                  </a:ext>
                </a:extLst>
              </a:tr>
              <a:tr h="301350">
                <a:tc>
                  <a:txBody>
                    <a:bodyPr/>
                    <a:lstStyle/>
                    <a:p>
                      <a:pPr algn="ctr" fontAlgn="b"/>
                      <a:r>
                        <a:rPr lang="en-US" sz="900" b="0" i="0" u="none" strike="noStrike" dirty="0">
                          <a:solidFill>
                            <a:srgbClr val="000000"/>
                          </a:solidFill>
                          <a:effectLst/>
                          <a:latin typeface="Helvetica"/>
                        </a:rPr>
                        <a:t>3 UTR MEDIATED TRANSLATIONAL REGULATION</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is-IS" sz="1000" b="0" i="0" u="none" strike="noStrike" dirty="0">
                          <a:solidFill>
                            <a:srgbClr val="000000"/>
                          </a:solidFill>
                          <a:effectLst/>
                          <a:latin typeface="Helvetica"/>
                        </a:rPr>
                        <a:t>104</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2.69</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nb-NO" sz="1000" b="0" i="0" u="none" strike="noStrike">
                          <a:solidFill>
                            <a:srgbClr val="000000"/>
                          </a:solidFill>
                          <a:effectLst/>
                          <a:latin typeface="Helvetica"/>
                        </a:rPr>
                        <a:t>0.003</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2.53</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nb-NO" sz="1000" b="0" i="0" u="none" strike="noStrike">
                          <a:solidFill>
                            <a:srgbClr val="000000"/>
                          </a:solidFill>
                          <a:effectLst/>
                          <a:latin typeface="Helvetica"/>
                        </a:rPr>
                        <a:t>0.003</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dirty="0">
                          <a:solidFill>
                            <a:srgbClr val="000000"/>
                          </a:solidFill>
                          <a:effectLst/>
                          <a:latin typeface="Helvetica"/>
                        </a:rPr>
                        <a:t>6.37</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6.49</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nb-NO" sz="1000" b="0" i="0" u="none" strike="noStrike">
                          <a:solidFill>
                            <a:srgbClr val="000000"/>
                          </a:solidFill>
                          <a:effectLst/>
                          <a:latin typeface="Helvetica"/>
                        </a:rPr>
                        <a:t>7.31</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extLst>
                  <a:ext uri="{0D108BD9-81ED-4DB2-BD59-A6C34878D82A}">
                    <a16:rowId xmlns:a16="http://schemas.microsoft.com/office/drawing/2014/main" val="10006"/>
                  </a:ext>
                </a:extLst>
              </a:tr>
              <a:tr h="301350">
                <a:tc>
                  <a:txBody>
                    <a:bodyPr/>
                    <a:lstStyle/>
                    <a:p>
                      <a:pPr algn="ctr" fontAlgn="b"/>
                      <a:r>
                        <a:rPr lang="en-US" sz="900" b="0" i="0" u="none" strike="noStrike" dirty="0">
                          <a:solidFill>
                            <a:srgbClr val="000000"/>
                          </a:solidFill>
                          <a:effectLst/>
                          <a:latin typeface="Helvetica"/>
                        </a:rPr>
                        <a:t>NONSENSE MEDIATED DECAY ENHANCED BY THE EXON JUNCTION COMPLEX</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is-IS" sz="1000" b="0" i="0" u="none" strike="noStrike">
                          <a:solidFill>
                            <a:srgbClr val="000000"/>
                          </a:solidFill>
                          <a:effectLst/>
                          <a:latin typeface="Helvetica"/>
                        </a:rPr>
                        <a:t>106</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2.66</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nb-NO" sz="1000" b="0" i="0" u="none" strike="noStrike">
                          <a:solidFill>
                            <a:srgbClr val="000000"/>
                          </a:solidFill>
                          <a:effectLst/>
                          <a:latin typeface="Helvetica"/>
                        </a:rPr>
                        <a:t>0.003</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dirty="0">
                          <a:solidFill>
                            <a:srgbClr val="000000"/>
                          </a:solidFill>
                          <a:effectLst/>
                          <a:latin typeface="Helvetica"/>
                        </a:rPr>
                        <a:t>2.66</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nb-NO" sz="1000" b="0" i="0" u="none" strike="noStrike">
                          <a:solidFill>
                            <a:srgbClr val="000000"/>
                          </a:solidFill>
                          <a:effectLst/>
                          <a:latin typeface="Helvetica"/>
                        </a:rPr>
                        <a:t>0.001</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6.10</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6.38</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nb-NO" sz="1000" b="0" i="0" u="none" strike="noStrike">
                          <a:solidFill>
                            <a:srgbClr val="000000"/>
                          </a:solidFill>
                          <a:effectLst/>
                          <a:latin typeface="Helvetica"/>
                        </a:rPr>
                        <a:t>7.35</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extLst>
                  <a:ext uri="{0D108BD9-81ED-4DB2-BD59-A6C34878D82A}">
                    <a16:rowId xmlns:a16="http://schemas.microsoft.com/office/drawing/2014/main" val="10007"/>
                  </a:ext>
                </a:extLst>
              </a:tr>
              <a:tr h="301350">
                <a:tc>
                  <a:txBody>
                    <a:bodyPr/>
                    <a:lstStyle/>
                    <a:p>
                      <a:pPr algn="ctr" fontAlgn="b"/>
                      <a:r>
                        <a:rPr lang="en-US" sz="900" b="0" i="0" u="none" strike="noStrike" dirty="0">
                          <a:solidFill>
                            <a:srgbClr val="000000"/>
                          </a:solidFill>
                          <a:effectLst/>
                          <a:latin typeface="Helvetica"/>
                        </a:rPr>
                        <a:t>SRP DEPENDENT COTRANSLATIONAL PROTEIN TARGETING TO MEMBRANE</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is-IS" sz="1000" b="0" i="0" u="none" strike="noStrike" dirty="0">
                          <a:solidFill>
                            <a:srgbClr val="000000"/>
                          </a:solidFill>
                          <a:effectLst/>
                          <a:latin typeface="Helvetica"/>
                        </a:rPr>
                        <a:t>108</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2.43</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is-IS" sz="1000" b="0" i="0" u="none" strike="noStrike">
                          <a:solidFill>
                            <a:srgbClr val="000000"/>
                          </a:solidFill>
                          <a:effectLst/>
                          <a:latin typeface="Helvetica"/>
                        </a:rPr>
                        <a:t>0.008</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2.36</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is-IS" sz="1000" b="0" i="0" u="none" strike="noStrike" dirty="0">
                          <a:solidFill>
                            <a:srgbClr val="000000"/>
                          </a:solidFill>
                          <a:effectLst/>
                          <a:latin typeface="Helvetica"/>
                        </a:rPr>
                        <a:t>0.008</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nb-NO" sz="1000" b="0" i="0" u="none" strike="noStrike" dirty="0">
                          <a:solidFill>
                            <a:srgbClr val="000000"/>
                          </a:solidFill>
                          <a:effectLst/>
                          <a:latin typeface="Helvetica"/>
                        </a:rPr>
                        <a:t>5.69</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6.70</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nb-NO" sz="1000" b="0" i="0" u="none" strike="noStrike">
                          <a:solidFill>
                            <a:srgbClr val="000000"/>
                          </a:solidFill>
                          <a:effectLst/>
                          <a:latin typeface="Helvetica"/>
                        </a:rPr>
                        <a:t>7.16</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extLst>
                  <a:ext uri="{0D108BD9-81ED-4DB2-BD59-A6C34878D82A}">
                    <a16:rowId xmlns:a16="http://schemas.microsoft.com/office/drawing/2014/main" val="10008"/>
                  </a:ext>
                </a:extLst>
              </a:tr>
              <a:tr h="301350">
                <a:tc>
                  <a:txBody>
                    <a:bodyPr/>
                    <a:lstStyle/>
                    <a:p>
                      <a:pPr algn="ctr" fontAlgn="b"/>
                      <a:r>
                        <a:rPr lang="en-US" sz="900" b="0" i="0" u="none" strike="noStrike" dirty="0">
                          <a:solidFill>
                            <a:srgbClr val="000000"/>
                          </a:solidFill>
                          <a:effectLst/>
                          <a:latin typeface="Helvetica"/>
                        </a:rPr>
                        <a:t>TRANSLATION</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en-US" sz="1000" b="0" i="0" u="none" strike="noStrike" dirty="0">
                          <a:solidFill>
                            <a:srgbClr val="000000"/>
                          </a:solidFill>
                          <a:effectLst/>
                          <a:latin typeface="Helvetica"/>
                        </a:rPr>
                        <a:t>144</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2.38</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is-IS" sz="1000" b="0" i="0" u="none" strike="noStrike">
                          <a:solidFill>
                            <a:srgbClr val="000000"/>
                          </a:solidFill>
                          <a:effectLst/>
                          <a:latin typeface="Helvetica"/>
                        </a:rPr>
                        <a:t>0.009</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2.18</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nb-NO" sz="1000" b="0" i="0" u="none" strike="noStrike" dirty="0">
                          <a:solidFill>
                            <a:srgbClr val="000000"/>
                          </a:solidFill>
                          <a:effectLst/>
                          <a:latin typeface="Helvetica"/>
                        </a:rPr>
                        <a:t>0.017</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nb-NO" sz="1000" b="0" i="0" u="none" strike="noStrike">
                          <a:solidFill>
                            <a:srgbClr val="000000"/>
                          </a:solidFill>
                          <a:effectLst/>
                          <a:latin typeface="Helvetica"/>
                        </a:rPr>
                        <a:t>5.25</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6.10</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6.62</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301350">
                <a:tc>
                  <a:txBody>
                    <a:bodyPr/>
                    <a:lstStyle/>
                    <a:p>
                      <a:pPr algn="ctr" fontAlgn="b"/>
                      <a:r>
                        <a:rPr lang="en-US" sz="900" b="0" i="0" u="none" strike="noStrike" dirty="0">
                          <a:solidFill>
                            <a:srgbClr val="000000"/>
                          </a:solidFill>
                          <a:effectLst/>
                          <a:latin typeface="Helvetica"/>
                        </a:rPr>
                        <a:t>INFLUENZA LIFE CYCLE</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is-IS" sz="1000" b="0" i="0" u="none" strike="noStrike">
                          <a:solidFill>
                            <a:srgbClr val="000000"/>
                          </a:solidFill>
                          <a:effectLst/>
                          <a:latin typeface="Helvetica"/>
                        </a:rPr>
                        <a:t>135</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2.60</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nb-NO" sz="1000" b="0" i="0" u="none" strike="noStrike">
                          <a:solidFill>
                            <a:srgbClr val="000000"/>
                          </a:solidFill>
                          <a:effectLst/>
                          <a:latin typeface="Helvetica"/>
                        </a:rPr>
                        <a:t>0.003</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dirty="0">
                          <a:solidFill>
                            <a:srgbClr val="000000"/>
                          </a:solidFill>
                          <a:effectLst/>
                          <a:latin typeface="Helvetica"/>
                        </a:rPr>
                        <a:t>2.06</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nb-NO" sz="1000" b="0" i="0" u="none" strike="noStrike">
                          <a:solidFill>
                            <a:srgbClr val="000000"/>
                          </a:solidFill>
                          <a:effectLst/>
                          <a:latin typeface="Helvetica"/>
                        </a:rPr>
                        <a:t>0.031</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nb-NO" sz="1000" b="0" i="0" u="none" strike="noStrike" dirty="0">
                          <a:solidFill>
                            <a:srgbClr val="000000"/>
                          </a:solidFill>
                          <a:effectLst/>
                          <a:latin typeface="Helvetica"/>
                        </a:rPr>
                        <a:t>5.67</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nb-NO" sz="1000" b="0" i="0" u="none" strike="noStrike">
                          <a:solidFill>
                            <a:srgbClr val="000000"/>
                          </a:solidFill>
                          <a:effectLst/>
                          <a:latin typeface="Helvetica"/>
                        </a:rPr>
                        <a:t>5.72</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6.34</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extLst>
                  <a:ext uri="{0D108BD9-81ED-4DB2-BD59-A6C34878D82A}">
                    <a16:rowId xmlns:a16="http://schemas.microsoft.com/office/drawing/2014/main" val="10010"/>
                  </a:ext>
                </a:extLst>
              </a:tr>
              <a:tr h="301350">
                <a:tc>
                  <a:txBody>
                    <a:bodyPr/>
                    <a:lstStyle/>
                    <a:p>
                      <a:pPr algn="ctr" fontAlgn="b"/>
                      <a:r>
                        <a:rPr lang="en-US" sz="900" b="0" i="0" u="none" strike="noStrike" dirty="0">
                          <a:solidFill>
                            <a:srgbClr val="000000"/>
                          </a:solidFill>
                          <a:effectLst/>
                          <a:latin typeface="Helvetica"/>
                        </a:rPr>
                        <a:t>METABOLISM OF MRNA</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is-IS" sz="1000" b="0" i="0" u="none" strike="noStrike">
                          <a:solidFill>
                            <a:srgbClr val="000000"/>
                          </a:solidFill>
                          <a:effectLst/>
                          <a:latin typeface="Helvetica"/>
                        </a:rPr>
                        <a:t>208</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2.65</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nb-NO" sz="1000" b="0" i="0" u="none" strike="noStrike">
                          <a:solidFill>
                            <a:srgbClr val="000000"/>
                          </a:solidFill>
                          <a:effectLst/>
                          <a:latin typeface="Helvetica"/>
                        </a:rPr>
                        <a:t>0.003</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2.41</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is-IS" sz="1000" b="0" i="0" u="none" strike="noStrike" dirty="0">
                          <a:solidFill>
                            <a:srgbClr val="000000"/>
                          </a:solidFill>
                          <a:effectLst/>
                          <a:latin typeface="Helvetica"/>
                        </a:rPr>
                        <a:t>0.006</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000000"/>
                          </a:solidFill>
                          <a:effectLst/>
                          <a:latin typeface="Helvetica"/>
                        </a:rPr>
                        <a:t>4.21</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nb-NO" sz="1000" b="0" i="0" u="none" strike="noStrike">
                          <a:solidFill>
                            <a:srgbClr val="000000"/>
                          </a:solidFill>
                          <a:effectLst/>
                          <a:latin typeface="Helvetica"/>
                        </a:rPr>
                        <a:t>5.47</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nb-NO" sz="1000" b="0" i="0" u="none" strike="noStrike">
                          <a:solidFill>
                            <a:srgbClr val="000000"/>
                          </a:solidFill>
                          <a:effectLst/>
                          <a:latin typeface="Helvetica"/>
                        </a:rPr>
                        <a:t>5.72</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extLst>
                  <a:ext uri="{0D108BD9-81ED-4DB2-BD59-A6C34878D82A}">
                    <a16:rowId xmlns:a16="http://schemas.microsoft.com/office/drawing/2014/main" val="10011"/>
                  </a:ext>
                </a:extLst>
              </a:tr>
              <a:tr h="301350">
                <a:tc>
                  <a:txBody>
                    <a:bodyPr/>
                    <a:lstStyle/>
                    <a:p>
                      <a:pPr algn="ctr" fontAlgn="b"/>
                      <a:r>
                        <a:rPr lang="en-US" sz="900" b="0" i="0" u="none" strike="noStrike" dirty="0">
                          <a:solidFill>
                            <a:srgbClr val="000000"/>
                          </a:solidFill>
                          <a:effectLst/>
                          <a:latin typeface="Helvetica"/>
                        </a:rPr>
                        <a:t>NEURONAL SYSTEM</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is-IS" sz="1000" b="0" i="0" u="none" strike="noStrike">
                          <a:solidFill>
                            <a:srgbClr val="000000"/>
                          </a:solidFill>
                          <a:effectLst/>
                          <a:latin typeface="Helvetica"/>
                        </a:rPr>
                        <a:t>276</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9C0006"/>
                          </a:solidFill>
                          <a:effectLst/>
                          <a:latin typeface="Helvetica"/>
                        </a:rPr>
                        <a:t>-2.26</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nb-NO" sz="1000" b="0" i="0" u="none" strike="noStrike">
                          <a:solidFill>
                            <a:srgbClr val="000000"/>
                          </a:solidFill>
                          <a:effectLst/>
                          <a:latin typeface="Helvetica"/>
                        </a:rPr>
                        <a:t>0.021</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9C0006"/>
                          </a:solidFill>
                          <a:effectLst/>
                          <a:latin typeface="Helvetica"/>
                        </a:rPr>
                        <a:t>-2.71</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nb-NO" sz="1000" b="0" i="0" u="none" strike="noStrike">
                          <a:solidFill>
                            <a:srgbClr val="000000"/>
                          </a:solidFill>
                          <a:effectLst/>
                          <a:latin typeface="Helvetica"/>
                        </a:rPr>
                        <a:t>0.001</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9C0006"/>
                          </a:solidFill>
                          <a:effectLst/>
                          <a:latin typeface="Helvetica"/>
                        </a:rPr>
                        <a:t>-3.90</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nb-NO" sz="1000" b="0" i="0" u="none" strike="noStrike">
                          <a:solidFill>
                            <a:srgbClr val="9C0006"/>
                          </a:solidFill>
                          <a:effectLst/>
                          <a:latin typeface="Helvetica"/>
                        </a:rPr>
                        <a:t>-7.17</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9C0006"/>
                          </a:solidFill>
                          <a:effectLst/>
                          <a:latin typeface="Helvetica"/>
                        </a:rPr>
                        <a:t>-6.17</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extLst>
                  <a:ext uri="{0D108BD9-81ED-4DB2-BD59-A6C34878D82A}">
                    <a16:rowId xmlns:a16="http://schemas.microsoft.com/office/drawing/2014/main" val="10012"/>
                  </a:ext>
                </a:extLst>
              </a:tr>
              <a:tr h="301350">
                <a:tc>
                  <a:txBody>
                    <a:bodyPr/>
                    <a:lstStyle/>
                    <a:p>
                      <a:pPr algn="ctr" fontAlgn="b"/>
                      <a:r>
                        <a:rPr lang="en-US" sz="900" b="0" i="0" u="none" strike="noStrike" dirty="0">
                          <a:solidFill>
                            <a:srgbClr val="000000"/>
                          </a:solidFill>
                          <a:effectLst/>
                          <a:latin typeface="Helvetica"/>
                        </a:rPr>
                        <a:t>ANTIGEN PROCESSING UBIQUITINATION PROTEASOME DEGRADATION</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en-US" sz="1000" b="0" i="0" u="none" strike="noStrike" dirty="0">
                          <a:solidFill>
                            <a:srgbClr val="000000"/>
                          </a:solidFill>
                          <a:effectLst/>
                          <a:latin typeface="Helvetica"/>
                        </a:rPr>
                        <a:t>199</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dirty="0">
                          <a:solidFill>
                            <a:srgbClr val="9C0006"/>
                          </a:solidFill>
                          <a:effectLst/>
                          <a:latin typeface="Helvetica"/>
                        </a:rPr>
                        <a:t>-2.47</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is-IS" sz="1000" b="0" i="0" u="none" strike="noStrike">
                          <a:solidFill>
                            <a:srgbClr val="000000"/>
                          </a:solidFill>
                          <a:effectLst/>
                          <a:latin typeface="Helvetica"/>
                        </a:rPr>
                        <a:t>0.005</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9C0006"/>
                          </a:solidFill>
                          <a:effectLst/>
                          <a:latin typeface="Helvetica"/>
                        </a:rPr>
                        <a:t>-2.74</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nb-NO" sz="1000" b="0" i="0" u="none" strike="noStrike" dirty="0">
                          <a:solidFill>
                            <a:srgbClr val="000000"/>
                          </a:solidFill>
                          <a:effectLst/>
                          <a:latin typeface="Helvetica"/>
                        </a:rPr>
                        <a:t>0.001</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9C0006"/>
                          </a:solidFill>
                          <a:effectLst/>
                          <a:latin typeface="Helvetica"/>
                        </a:rPr>
                        <a:t>-3.47</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dirty="0">
                          <a:solidFill>
                            <a:srgbClr val="9C0006"/>
                          </a:solidFill>
                          <a:effectLst/>
                          <a:latin typeface="Helvetica"/>
                        </a:rPr>
                        <a:t>-2.28</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is-IS" sz="1000" b="0" i="0" u="none" strike="noStrike">
                          <a:solidFill>
                            <a:srgbClr val="000000"/>
                          </a:solidFill>
                          <a:effectLst/>
                          <a:latin typeface="Helvetica"/>
                        </a:rPr>
                        <a:t>0.004</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9C0006"/>
                          </a:solidFill>
                          <a:effectLst/>
                          <a:latin typeface="Helvetica"/>
                        </a:rPr>
                        <a:t>-2.94</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extLst>
                  <a:ext uri="{0D108BD9-81ED-4DB2-BD59-A6C34878D82A}">
                    <a16:rowId xmlns:a16="http://schemas.microsoft.com/office/drawing/2014/main" val="10013"/>
                  </a:ext>
                </a:extLst>
              </a:tr>
              <a:tr h="301350">
                <a:tc>
                  <a:txBody>
                    <a:bodyPr/>
                    <a:lstStyle/>
                    <a:p>
                      <a:pPr algn="ctr" fontAlgn="b"/>
                      <a:r>
                        <a:rPr lang="en-US" sz="900" b="0" i="0" u="none" strike="noStrike" dirty="0">
                          <a:solidFill>
                            <a:srgbClr val="000000"/>
                          </a:solidFill>
                          <a:effectLst/>
                          <a:latin typeface="Helvetica"/>
                        </a:rPr>
                        <a:t>ENDOCYTOSIS</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fi-FI" sz="1000" b="0" i="0" u="none" strike="noStrike">
                          <a:solidFill>
                            <a:srgbClr val="000000"/>
                          </a:solidFill>
                          <a:effectLst/>
                          <a:latin typeface="Helvetica"/>
                        </a:rPr>
                        <a:t>179</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9C0006"/>
                          </a:solidFill>
                          <a:effectLst/>
                          <a:latin typeface="Helvetica"/>
                        </a:rPr>
                        <a:t>-3.60</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en-US" sz="1000" b="0" i="0" u="none" strike="noStrike">
                          <a:solidFill>
                            <a:srgbClr val="000000"/>
                          </a:solidFill>
                          <a:effectLst/>
                          <a:latin typeface="Helvetica"/>
                        </a:rPr>
                        <a:t>0</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9C0006"/>
                          </a:solidFill>
                          <a:effectLst/>
                          <a:latin typeface="Helvetica"/>
                        </a:rPr>
                        <a:t>-2.42</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is-IS" sz="1000" b="0" i="0" u="none" strike="noStrike">
                          <a:solidFill>
                            <a:srgbClr val="000000"/>
                          </a:solidFill>
                          <a:effectLst/>
                          <a:latin typeface="Helvetica"/>
                        </a:rPr>
                        <a:t>0.005</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9C0006"/>
                          </a:solidFill>
                          <a:effectLst/>
                          <a:latin typeface="Helvetica"/>
                        </a:rPr>
                        <a:t>-2.56</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nb-NO" sz="1000" b="0" i="0" u="none" strike="noStrike">
                          <a:solidFill>
                            <a:srgbClr val="000000"/>
                          </a:solidFill>
                          <a:effectLst/>
                          <a:latin typeface="Helvetica"/>
                        </a:rPr>
                        <a:t>0.002</a:t>
                      </a:r>
                    </a:p>
                  </a:txBody>
                  <a:tcPr marL="10800" marR="10800" marT="108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9C0006"/>
                          </a:solidFill>
                          <a:effectLst/>
                          <a:latin typeface="Helvetica"/>
                        </a:rPr>
                        <a:t>-2.46</a:t>
                      </a:r>
                    </a:p>
                  </a:txBody>
                  <a:tcPr marL="10800" marR="10800" marT="108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nb-NO" sz="1000" b="0" i="0" u="none" strike="noStrike">
                          <a:solidFill>
                            <a:srgbClr val="000000"/>
                          </a:solidFill>
                          <a:effectLst/>
                          <a:latin typeface="Helvetica"/>
                        </a:rPr>
                        <a:t>0.001</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ctr" fontAlgn="b"/>
                      <a:r>
                        <a:rPr lang="hr-HR" sz="1000" b="0" i="0" u="none" strike="noStrike">
                          <a:solidFill>
                            <a:srgbClr val="9C0006"/>
                          </a:solidFill>
                          <a:effectLst/>
                          <a:latin typeface="Helvetica"/>
                        </a:rPr>
                        <a:t>-2.20</a:t>
                      </a:r>
                    </a:p>
                  </a:txBody>
                  <a:tcPr marL="10800" marR="10800" marT="10800"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ctr" fontAlgn="b"/>
                      <a:r>
                        <a:rPr lang="nb-NO" sz="1000" b="0" i="0" u="none" strike="noStrike" dirty="0">
                          <a:solidFill>
                            <a:srgbClr val="000000"/>
                          </a:solidFill>
                          <a:effectLst/>
                          <a:latin typeface="Helvetica"/>
                        </a:rPr>
                        <a:t>0.01</a:t>
                      </a:r>
                    </a:p>
                  </a:txBody>
                  <a:tcPr marL="10800" marR="10800" marT="10800" marB="0" anchor="b">
                    <a:lnL>
                      <a:noFill/>
                    </a:lnL>
                    <a:lnR w="12700" cap="flat" cmpd="sng" algn="ctr">
                      <a:solidFill>
                        <a:scrgbClr r="0" g="0" b="0"/>
                      </a:solidFill>
                      <a:prstDash val="solid"/>
                      <a:round/>
                      <a:headEnd type="none" w="med" len="med"/>
                      <a:tailEnd type="none" w="med" len="med"/>
                    </a:lnR>
                    <a:lnT>
                      <a:noFill/>
                    </a:lnT>
                    <a:lnB>
                      <a:noFill/>
                    </a:lnB>
                  </a:tcPr>
                </a:tc>
                <a:extLst>
                  <a:ext uri="{0D108BD9-81ED-4DB2-BD59-A6C34878D82A}">
                    <a16:rowId xmlns:a16="http://schemas.microsoft.com/office/drawing/2014/main" val="10014"/>
                  </a:ext>
                </a:extLst>
              </a:tr>
              <a:tr h="301350">
                <a:tc>
                  <a:txBody>
                    <a:bodyPr/>
                    <a:lstStyle/>
                    <a:p>
                      <a:pPr algn="ctr" fontAlgn="b"/>
                      <a:r>
                        <a:rPr lang="en-US" sz="900" b="0" i="0" u="none" strike="noStrike" dirty="0">
                          <a:solidFill>
                            <a:srgbClr val="000000"/>
                          </a:solidFill>
                          <a:effectLst/>
                          <a:latin typeface="Helvetica"/>
                        </a:rPr>
                        <a:t>GABA SYNTHESIS RELEASE REUPTAKE AND DEGRADATION</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Helvetica"/>
                        </a:rPr>
                        <a:t>17</a:t>
                      </a:r>
                    </a:p>
                  </a:txBody>
                  <a:tcPr marL="10800" marR="10800" marT="108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hr-HR" sz="1000" b="0" i="0" u="none" strike="noStrike">
                          <a:solidFill>
                            <a:srgbClr val="9C0006"/>
                          </a:solidFill>
                          <a:effectLst/>
                          <a:latin typeface="Helvetica"/>
                        </a:rPr>
                        <a:t>-2.70</a:t>
                      </a:r>
                    </a:p>
                  </a:txBody>
                  <a:tcPr marL="10800" marR="10800" marT="10800" marB="0" anchor="b">
                    <a:lnL w="12700" cap="flat" cmpd="sng" algn="ctr">
                      <a:solidFill>
                        <a:scrgbClr r="0" g="0" b="0"/>
                      </a:solidFill>
                      <a:prstDash val="solid"/>
                      <a:round/>
                      <a:headEnd type="none" w="med" len="med"/>
                      <a:tailEnd type="none" w="med" len="med"/>
                    </a:lnL>
                    <a:lnR>
                      <a:noFill/>
                    </a:lnR>
                    <a:lnT>
                      <a:noFill/>
                    </a:lnT>
                    <a:lnB w="12700" cap="flat" cmpd="sng" algn="ctr">
                      <a:solidFill>
                        <a:scrgbClr r="0" g="0" b="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Helvetica"/>
                        </a:rPr>
                        <a:t>0.001</a:t>
                      </a:r>
                    </a:p>
                  </a:txBody>
                  <a:tcPr marL="10800" marR="10800" marT="10800" marB="0" anchor="b">
                    <a:lnL>
                      <a:noFill/>
                    </a:lnL>
                    <a:lnR w="6350" cap="flat" cmpd="sng" algn="ctr">
                      <a:solidFill>
                        <a:srgbClr val="000000"/>
                      </a:solid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tcPr>
                </a:tc>
                <a:tc>
                  <a:txBody>
                    <a:bodyPr/>
                    <a:lstStyle/>
                    <a:p>
                      <a:pPr algn="ctr" fontAlgn="b"/>
                      <a:r>
                        <a:rPr lang="nb-NO" sz="1000" b="0" i="0" u="none" strike="noStrike">
                          <a:solidFill>
                            <a:srgbClr val="9C0006"/>
                          </a:solidFill>
                          <a:effectLst/>
                          <a:latin typeface="Helvetica"/>
                        </a:rPr>
                        <a:t>-1.88</a:t>
                      </a:r>
                    </a:p>
                  </a:txBody>
                  <a:tcPr marL="10800" marR="10800" marT="10800" marB="0" anchor="b">
                    <a:lnL w="6350" cap="flat" cmpd="sng" algn="ctr">
                      <a:solidFill>
                        <a:srgbClr val="000000"/>
                      </a:solidFill>
                      <a:prstDash val="solid"/>
                      <a:round/>
                      <a:headEnd type="none" w="med" len="med"/>
                      <a:tailEnd type="none" w="med" len="med"/>
                    </a:lnL>
                    <a:lnR>
                      <a:noFill/>
                    </a:lnR>
                    <a:lnT>
                      <a:noFill/>
                    </a:lnT>
                    <a:lnB w="12700" cap="flat" cmpd="sng" algn="ctr">
                      <a:solidFill>
                        <a:scrgbClr r="0" g="0" b="0"/>
                      </a:solidFill>
                      <a:prstDash val="solid"/>
                      <a:round/>
                      <a:headEnd type="none" w="med" len="med"/>
                      <a:tailEnd type="none" w="med" len="med"/>
                    </a:lnB>
                  </a:tcPr>
                </a:tc>
                <a:tc>
                  <a:txBody>
                    <a:bodyPr/>
                    <a:lstStyle/>
                    <a:p>
                      <a:pPr algn="ctr" fontAlgn="b"/>
                      <a:r>
                        <a:rPr lang="is-IS" sz="1000" b="0" i="0" u="none" strike="noStrike" dirty="0">
                          <a:solidFill>
                            <a:srgbClr val="000000"/>
                          </a:solidFill>
                          <a:effectLst/>
                          <a:latin typeface="Helvetica"/>
                        </a:rPr>
                        <a:t>0.047</a:t>
                      </a:r>
                    </a:p>
                  </a:txBody>
                  <a:tcPr marL="10800" marR="10800" marT="10800" marB="0" anchor="b">
                    <a:lnL>
                      <a:noFill/>
                    </a:lnL>
                    <a:lnR w="12700" cap="flat" cmpd="sng" algn="ctr">
                      <a:solidFill>
                        <a:scrgbClr r="0" g="0" b="0"/>
                      </a:solid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tcPr>
                </a:tc>
                <a:tc>
                  <a:txBody>
                    <a:bodyPr/>
                    <a:lstStyle/>
                    <a:p>
                      <a:pPr algn="ctr" fontAlgn="b"/>
                      <a:r>
                        <a:rPr lang="hr-HR" sz="1000" b="0" i="0" u="none" strike="noStrike" dirty="0">
                          <a:solidFill>
                            <a:srgbClr val="9C0006"/>
                          </a:solidFill>
                          <a:effectLst/>
                          <a:latin typeface="Helvetica"/>
                        </a:rPr>
                        <a:t>-2.75</a:t>
                      </a:r>
                    </a:p>
                  </a:txBody>
                  <a:tcPr marL="10800" marR="10800" marT="10800" marB="0" anchor="b">
                    <a:lnL w="12700" cap="flat" cmpd="sng" algn="ctr">
                      <a:solidFill>
                        <a:scrgbClr r="0" g="0" b="0"/>
                      </a:solidFill>
                      <a:prstDash val="solid"/>
                      <a:round/>
                      <a:headEnd type="none" w="med" len="med"/>
                      <a:tailEnd type="none" w="med" len="med"/>
                    </a:lnL>
                    <a:lnR>
                      <a:noFill/>
                    </a:lnR>
                    <a:lnT>
                      <a:noFill/>
                    </a:lnT>
                    <a:lnB w="12700" cap="flat" cmpd="sng" algn="ctr">
                      <a:solidFill>
                        <a:scrgbClr r="0" g="0" b="0"/>
                      </a:solidFill>
                      <a:prstDash val="solid"/>
                      <a:round/>
                      <a:headEnd type="none" w="med" len="med"/>
                      <a:tailEnd type="none" w="med" len="med"/>
                    </a:lnB>
                  </a:tcPr>
                </a:tc>
                <a:tc>
                  <a:txBody>
                    <a:bodyPr/>
                    <a:lstStyle/>
                    <a:p>
                      <a:pPr algn="ctr" fontAlgn="b"/>
                      <a:r>
                        <a:rPr lang="nb-NO" sz="1000" b="0" i="0" u="none" strike="noStrike" dirty="0">
                          <a:solidFill>
                            <a:srgbClr val="000000"/>
                          </a:solidFill>
                          <a:effectLst/>
                          <a:latin typeface="Helvetica"/>
                        </a:rPr>
                        <a:t>0.001</a:t>
                      </a:r>
                    </a:p>
                  </a:txBody>
                  <a:tcPr marL="10800" marR="10800" marT="10800" marB="0" anchor="b">
                    <a:lnL>
                      <a:noFill/>
                    </a:lnL>
                    <a:lnR w="6350" cap="flat" cmpd="sng" algn="ctr">
                      <a:solidFill>
                        <a:srgbClr val="000000"/>
                      </a:solid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tcPr>
                </a:tc>
                <a:tc>
                  <a:txBody>
                    <a:bodyPr/>
                    <a:lstStyle/>
                    <a:p>
                      <a:pPr algn="ctr" fontAlgn="b"/>
                      <a:r>
                        <a:rPr lang="hr-HR" sz="1000" b="0" i="0" u="none" strike="noStrike" dirty="0">
                          <a:solidFill>
                            <a:srgbClr val="9C0006"/>
                          </a:solidFill>
                          <a:effectLst/>
                          <a:latin typeface="Helvetica"/>
                        </a:rPr>
                        <a:t>-2.36</a:t>
                      </a:r>
                    </a:p>
                  </a:txBody>
                  <a:tcPr marL="10800" marR="10800" marT="10800" marB="0" anchor="b">
                    <a:lnL w="6350" cap="flat" cmpd="sng" algn="ctr">
                      <a:solidFill>
                        <a:srgbClr val="000000"/>
                      </a:solidFill>
                      <a:prstDash val="solid"/>
                      <a:round/>
                      <a:headEnd type="none" w="med" len="med"/>
                      <a:tailEnd type="none" w="med" len="med"/>
                    </a:lnL>
                    <a:lnR>
                      <a:noFill/>
                    </a:lnR>
                    <a:lnT>
                      <a:noFill/>
                    </a:lnT>
                    <a:lnB w="12700" cap="flat" cmpd="sng" algn="ctr">
                      <a:solidFill>
                        <a:scrgbClr r="0" g="0" b="0"/>
                      </a:solidFill>
                      <a:prstDash val="solid"/>
                      <a:round/>
                      <a:headEnd type="none" w="med" len="med"/>
                      <a:tailEnd type="none" w="med" len="med"/>
                    </a:lnB>
                  </a:tcPr>
                </a:tc>
                <a:tc>
                  <a:txBody>
                    <a:bodyPr/>
                    <a:lstStyle/>
                    <a:p>
                      <a:pPr algn="ctr" fontAlgn="b"/>
                      <a:r>
                        <a:rPr lang="nb-NO" sz="1000" b="0" i="0" u="none" strike="noStrike" dirty="0">
                          <a:solidFill>
                            <a:srgbClr val="000000"/>
                          </a:solidFill>
                          <a:effectLst/>
                          <a:latin typeface="Helvetica"/>
                        </a:rPr>
                        <a:t>0.002</a:t>
                      </a:r>
                    </a:p>
                  </a:txBody>
                  <a:tcPr marL="10800" marR="10800" marT="10800" marB="0" anchor="b">
                    <a:lnL>
                      <a:noFill/>
                    </a:lnL>
                    <a:lnR w="12700" cap="flat" cmpd="sng" algn="ctr">
                      <a:solidFill>
                        <a:scrgbClr r="0" g="0" b="0"/>
                      </a:solid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tcPr>
                </a:tc>
                <a:tc>
                  <a:txBody>
                    <a:bodyPr/>
                    <a:lstStyle/>
                    <a:p>
                      <a:pPr algn="ctr" fontAlgn="b"/>
                      <a:r>
                        <a:rPr lang="hr-HR" sz="1000" b="0" i="0" u="none" strike="noStrike">
                          <a:solidFill>
                            <a:srgbClr val="9C0006"/>
                          </a:solidFill>
                          <a:effectLst/>
                          <a:latin typeface="Helvetica"/>
                        </a:rPr>
                        <a:t>-3.04</a:t>
                      </a:r>
                    </a:p>
                  </a:txBody>
                  <a:tcPr marL="10800" marR="10800" marT="10800" marB="0" anchor="b">
                    <a:lnL w="12700" cap="flat" cmpd="sng" algn="ctr">
                      <a:solidFill>
                        <a:scrgbClr r="0" g="0" b="0"/>
                      </a:solidFill>
                      <a:prstDash val="solid"/>
                      <a:round/>
                      <a:headEnd type="none" w="med" len="med"/>
                      <a:tailEnd type="none" w="med" len="med"/>
                    </a:lnL>
                    <a:lnR>
                      <a:noFill/>
                    </a:lnR>
                    <a:lnT>
                      <a:noFill/>
                    </a:lnT>
                    <a:lnB w="12700" cap="flat" cmpd="sng" algn="ctr">
                      <a:solidFill>
                        <a:scrgbClr r="0" g="0" b="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Helvetica"/>
                        </a:rPr>
                        <a:t>0</a:t>
                      </a:r>
                    </a:p>
                  </a:txBody>
                  <a:tcPr marL="10800" marR="10800" marT="10800" marB="0" anchor="b">
                    <a:lnL>
                      <a:noFill/>
                    </a:lnL>
                    <a:lnR w="12700" cap="flat" cmpd="sng" algn="ctr">
                      <a:solidFill>
                        <a:scrgbClr r="0" g="0" b="0"/>
                      </a:solid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9457941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3SetOverlapFlat2.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51001" y="0"/>
            <a:ext cx="8875059" cy="6858000"/>
          </a:xfrm>
          <a:prstGeom prst="rect">
            <a:avLst/>
          </a:prstGeom>
        </p:spPr>
      </p:pic>
    </p:spTree>
    <p:extLst>
      <p:ext uri="{BB962C8B-B14F-4D97-AF65-F5344CB8AC3E}">
        <p14:creationId xmlns:p14="http://schemas.microsoft.com/office/powerpoint/2010/main" val="33489070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3SetOverlapFlat2.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51001" y="0"/>
            <a:ext cx="8875059" cy="6858000"/>
          </a:xfrm>
          <a:prstGeom prst="rect">
            <a:avLst/>
          </a:prstGeom>
        </p:spPr>
      </p:pic>
      <p:sp>
        <p:nvSpPr>
          <p:cNvPr id="4" name="Rectangle 3"/>
          <p:cNvSpPr/>
          <p:nvPr/>
        </p:nvSpPr>
        <p:spPr>
          <a:xfrm>
            <a:off x="2584450" y="1873250"/>
            <a:ext cx="1574800" cy="14160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603750" y="1873250"/>
            <a:ext cx="1574800" cy="14160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584450" y="4337050"/>
            <a:ext cx="1574800" cy="14160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603750" y="4337050"/>
            <a:ext cx="1574800" cy="14160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88150" y="4337050"/>
            <a:ext cx="1574800" cy="14160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276068" y="1641475"/>
            <a:ext cx="4249991" cy="164918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1315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20 at 2.41.01 PM.png"/>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249672" y="278986"/>
            <a:ext cx="7315200" cy="1698617"/>
          </a:xfrm>
          <a:prstGeom prst="rect">
            <a:avLst/>
          </a:prstGeom>
        </p:spPr>
      </p:pic>
      <p:sp>
        <p:nvSpPr>
          <p:cNvPr id="5" name="Rectangle 4"/>
          <p:cNvSpPr/>
          <p:nvPr/>
        </p:nvSpPr>
        <p:spPr>
          <a:xfrm>
            <a:off x="2063751" y="1956232"/>
            <a:ext cx="7096125" cy="276999"/>
          </a:xfrm>
          <a:prstGeom prst="rect">
            <a:avLst/>
          </a:prstGeom>
        </p:spPr>
        <p:txBody>
          <a:bodyPr wrap="square">
            <a:spAutoFit/>
          </a:bodyPr>
          <a:lstStyle/>
          <a:p>
            <a:r>
              <a:rPr lang="en-US" sz="1200" dirty="0"/>
              <a:t>Translational Psychiatry (2015) 5, e662; doi:10.1038/tp.2015.118; published online 20 October 2015</a:t>
            </a:r>
          </a:p>
        </p:txBody>
      </p:sp>
      <p:sp>
        <p:nvSpPr>
          <p:cNvPr id="6" name="Rectangle 5"/>
          <p:cNvSpPr/>
          <p:nvPr/>
        </p:nvSpPr>
        <p:spPr>
          <a:xfrm>
            <a:off x="2063750" y="4524735"/>
            <a:ext cx="8229600" cy="2145778"/>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063750" y="239301"/>
            <a:ext cx="8229600" cy="2064842"/>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38291" y="2474043"/>
            <a:ext cx="7217577" cy="1603906"/>
          </a:xfrm>
          <a:prstGeom prst="rect">
            <a:avLst/>
          </a:prstGeom>
        </p:spPr>
      </p:pic>
      <p:sp>
        <p:nvSpPr>
          <p:cNvPr id="9" name="Rectangle 8"/>
          <p:cNvSpPr/>
          <p:nvPr/>
        </p:nvSpPr>
        <p:spPr>
          <a:xfrm>
            <a:off x="2100034" y="4079244"/>
            <a:ext cx="6572248" cy="276999"/>
          </a:xfrm>
          <a:prstGeom prst="rect">
            <a:avLst/>
          </a:prstGeom>
        </p:spPr>
        <p:txBody>
          <a:bodyPr wrap="square">
            <a:spAutoFit/>
          </a:bodyPr>
          <a:lstStyle/>
          <a:p>
            <a:r>
              <a:rPr lang="en-US" sz="1200" dirty="0"/>
              <a:t>Molecular Psychiatry (2015), advance online publication, 16 June 2015; doi:10.1038/mp.2015.79</a:t>
            </a:r>
          </a:p>
        </p:txBody>
      </p:sp>
      <p:sp>
        <p:nvSpPr>
          <p:cNvPr id="10" name="Rectangle 9"/>
          <p:cNvSpPr/>
          <p:nvPr/>
        </p:nvSpPr>
        <p:spPr>
          <a:xfrm>
            <a:off x="2063750" y="2474044"/>
            <a:ext cx="8229600" cy="1925563"/>
          </a:xfrm>
          <a:prstGeom prst="rect">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Screen Shot 2016-02-04 at 2.58.21 PM.png"/>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00035" y="4555333"/>
            <a:ext cx="6869953" cy="1892782"/>
          </a:xfrm>
          <a:prstGeom prst="rect">
            <a:avLst/>
          </a:prstGeom>
        </p:spPr>
      </p:pic>
    </p:spTree>
    <p:extLst>
      <p:ext uri="{BB962C8B-B14F-4D97-AF65-F5344CB8AC3E}">
        <p14:creationId xmlns:p14="http://schemas.microsoft.com/office/powerpoint/2010/main" val="2599137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DFAE-75CF-FE45-A789-50DC9851FBC7}"/>
              </a:ext>
            </a:extLst>
          </p:cNvPr>
          <p:cNvSpPr>
            <a:spLocks noGrp="1"/>
          </p:cNvSpPr>
          <p:nvPr>
            <p:ph type="title"/>
          </p:nvPr>
        </p:nvSpPr>
        <p:spPr/>
        <p:txBody>
          <a:bodyPr/>
          <a:lstStyle/>
          <a:p>
            <a:r>
              <a:rPr lang="en-US" dirty="0"/>
              <a:t>Experimental Considerations</a:t>
            </a:r>
          </a:p>
        </p:txBody>
      </p:sp>
      <p:sp>
        <p:nvSpPr>
          <p:cNvPr id="3" name="Content Placeholder 2">
            <a:extLst>
              <a:ext uri="{FF2B5EF4-FFF2-40B4-BE49-F238E27FC236}">
                <a16:creationId xmlns:a16="http://schemas.microsoft.com/office/drawing/2014/main" id="{4CC415A1-6D1A-0542-9B58-D071ED650E35}"/>
              </a:ext>
            </a:extLst>
          </p:cNvPr>
          <p:cNvSpPr>
            <a:spLocks noGrp="1"/>
          </p:cNvSpPr>
          <p:nvPr>
            <p:ph idx="1"/>
          </p:nvPr>
        </p:nvSpPr>
        <p:spPr/>
        <p:txBody>
          <a:bodyPr/>
          <a:lstStyle/>
          <a:p>
            <a:r>
              <a:rPr lang="en-US" b="1" dirty="0"/>
              <a:t>Sample selection and library prep</a:t>
            </a:r>
          </a:p>
          <a:p>
            <a:r>
              <a:rPr lang="en-US" dirty="0"/>
              <a:t>Sequencing depth and multiplexing</a:t>
            </a:r>
          </a:p>
          <a:p>
            <a:r>
              <a:rPr lang="en-US" dirty="0"/>
              <a:t>Assessing the quality of the resulting sequence reads</a:t>
            </a:r>
          </a:p>
          <a:p>
            <a:r>
              <a:rPr lang="en-US" dirty="0"/>
              <a:t>Genomic alignment versus abundance estimation</a:t>
            </a:r>
          </a:p>
          <a:p>
            <a:r>
              <a:rPr lang="en-US" dirty="0"/>
              <a:t>Detection of novel/unannotated transcripts</a:t>
            </a:r>
          </a:p>
          <a:p>
            <a:r>
              <a:rPr lang="en-US" dirty="0"/>
              <a:t>Quantification of genes/transcripts/exons</a:t>
            </a:r>
          </a:p>
          <a:p>
            <a:r>
              <a:rPr lang="en-US" dirty="0"/>
              <a:t>Differential expression analysis</a:t>
            </a:r>
          </a:p>
          <a:p>
            <a:r>
              <a:rPr lang="en-US" dirty="0"/>
              <a:t>Gene co-expression and gene set enrichment analysis</a:t>
            </a:r>
          </a:p>
          <a:p>
            <a:endParaRPr lang="en-US" dirty="0"/>
          </a:p>
          <a:p>
            <a:endParaRPr lang="en-US" dirty="0"/>
          </a:p>
          <a:p>
            <a:endParaRPr lang="en-US" dirty="0"/>
          </a:p>
        </p:txBody>
      </p:sp>
    </p:spTree>
    <p:extLst>
      <p:ext uri="{BB962C8B-B14F-4D97-AF65-F5344CB8AC3E}">
        <p14:creationId xmlns:p14="http://schemas.microsoft.com/office/powerpoint/2010/main" val="9724895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007349"/>
            <a:ext cx="8229600" cy="4613365"/>
          </a:xfrm>
        </p:spPr>
        <p:txBody>
          <a:bodyPr>
            <a:normAutofit fontScale="92500" lnSpcReduction="20000"/>
          </a:bodyPr>
          <a:lstStyle/>
          <a:p>
            <a:pPr marL="0" indent="0" algn="ctr">
              <a:buNone/>
            </a:pPr>
            <a:r>
              <a:rPr lang="en-US" b="1" dirty="0"/>
              <a:t>Conclusions</a:t>
            </a:r>
            <a:endParaRPr lang="en-US" dirty="0"/>
          </a:p>
          <a:p>
            <a:pPr marL="0" indent="0">
              <a:lnSpc>
                <a:spcPct val="70000"/>
              </a:lnSpc>
              <a:buNone/>
            </a:pPr>
            <a:endParaRPr lang="en-US" dirty="0"/>
          </a:p>
          <a:p>
            <a:r>
              <a:rPr lang="en-US" dirty="0"/>
              <a:t>Concordant </a:t>
            </a:r>
            <a:r>
              <a:rPr lang="en-US" dirty="0" err="1"/>
              <a:t>dysregulation</a:t>
            </a:r>
            <a:r>
              <a:rPr lang="en-US" dirty="0"/>
              <a:t> of functionally related genes.</a:t>
            </a:r>
          </a:p>
          <a:p>
            <a:pPr lvl="1"/>
            <a:r>
              <a:rPr lang="en-US" dirty="0"/>
              <a:t>Two postmortem brain regions </a:t>
            </a:r>
          </a:p>
          <a:p>
            <a:pPr lvl="1"/>
            <a:r>
              <a:rPr lang="en-US" dirty="0"/>
              <a:t>Schizophrenia, bipolar disorder, and major depression.</a:t>
            </a:r>
          </a:p>
          <a:p>
            <a:pPr marL="457200" lvl="1" indent="0">
              <a:buNone/>
            </a:pPr>
            <a:endParaRPr lang="en-US" dirty="0"/>
          </a:p>
          <a:p>
            <a:r>
              <a:rPr lang="en-US" dirty="0"/>
              <a:t>Some processes previously implicated in at least one disorder</a:t>
            </a:r>
          </a:p>
          <a:p>
            <a:pPr lvl="1"/>
            <a:r>
              <a:rPr lang="en-US" dirty="0"/>
              <a:t>Neuronal systems,  </a:t>
            </a:r>
            <a:r>
              <a:rPr lang="en-US" dirty="0" err="1"/>
              <a:t>GABAergic</a:t>
            </a:r>
            <a:r>
              <a:rPr lang="en-US" dirty="0"/>
              <a:t> signaling, adaptive immunity</a:t>
            </a:r>
          </a:p>
          <a:p>
            <a:pPr lvl="1"/>
            <a:r>
              <a:rPr lang="en-US" dirty="0"/>
              <a:t>We provide evidence in all three disorders</a:t>
            </a:r>
          </a:p>
          <a:p>
            <a:pPr marL="457200" lvl="1" indent="0">
              <a:buNone/>
            </a:pPr>
            <a:endParaRPr lang="en-US" dirty="0"/>
          </a:p>
          <a:p>
            <a:r>
              <a:rPr lang="en-US" dirty="0"/>
              <a:t>Potential roles for mRNA processing and translation in schizophrenia, bipolar disorder, and major depression.</a:t>
            </a:r>
          </a:p>
          <a:p>
            <a:pPr marL="0" indent="0">
              <a:buNone/>
            </a:pPr>
            <a:endParaRPr lang="en-US" dirty="0"/>
          </a:p>
        </p:txBody>
      </p:sp>
    </p:spTree>
    <p:extLst>
      <p:ext uri="{BB962C8B-B14F-4D97-AF65-F5344CB8AC3E}">
        <p14:creationId xmlns:p14="http://schemas.microsoft.com/office/powerpoint/2010/main" val="11667256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14169-AAC0-B441-92B0-8C109A7D2FAA}"/>
              </a:ext>
            </a:extLst>
          </p:cNvPr>
          <p:cNvSpPr>
            <a:spLocks noGrp="1"/>
          </p:cNvSpPr>
          <p:nvPr>
            <p:ph type="title"/>
          </p:nvPr>
        </p:nvSpPr>
        <p:spPr/>
        <p:txBody>
          <a:bodyPr/>
          <a:lstStyle/>
          <a:p>
            <a:r>
              <a:rPr lang="en-US" dirty="0"/>
              <a:t>Extra slides</a:t>
            </a:r>
          </a:p>
        </p:txBody>
      </p:sp>
      <p:sp>
        <p:nvSpPr>
          <p:cNvPr id="3" name="Content Placeholder 2">
            <a:extLst>
              <a:ext uri="{FF2B5EF4-FFF2-40B4-BE49-F238E27FC236}">
                <a16:creationId xmlns:a16="http://schemas.microsoft.com/office/drawing/2014/main" id="{EB639DF0-BBDD-AB4C-B371-D4B4410DDB9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89895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2960" y="136093"/>
            <a:ext cx="7559040" cy="680523"/>
          </a:xfrm>
        </p:spPr>
        <p:txBody>
          <a:bodyPr>
            <a:normAutofit fontScale="90000"/>
          </a:bodyPr>
          <a:lstStyle/>
          <a:p>
            <a:r>
              <a:rPr lang="en-US" dirty="0"/>
              <a:t>Data Analysis For Reproducibility</a:t>
            </a:r>
          </a:p>
        </p:txBody>
      </p:sp>
      <p:sp>
        <p:nvSpPr>
          <p:cNvPr id="3" name="Content Placeholder 2"/>
          <p:cNvSpPr>
            <a:spLocks noGrp="1"/>
          </p:cNvSpPr>
          <p:nvPr>
            <p:ph idx="1"/>
          </p:nvPr>
        </p:nvSpPr>
        <p:spPr>
          <a:xfrm>
            <a:off x="6096000" y="1135271"/>
            <a:ext cx="5496560" cy="5410873"/>
          </a:xfrm>
        </p:spPr>
        <p:txBody>
          <a:bodyPr>
            <a:normAutofit/>
          </a:bodyPr>
          <a:lstStyle/>
          <a:p>
            <a:pPr marL="457200" lvl="1" indent="0">
              <a:buNone/>
            </a:pPr>
            <a:endParaRPr lang="en-US" dirty="0"/>
          </a:p>
          <a:p>
            <a:r>
              <a:rPr lang="en-US" dirty="0"/>
              <a:t>Organization</a:t>
            </a:r>
          </a:p>
          <a:p>
            <a:r>
              <a:rPr lang="en-US" dirty="0"/>
              <a:t>Communication</a:t>
            </a:r>
          </a:p>
          <a:p>
            <a:r>
              <a:rPr lang="en-US" dirty="0"/>
              <a:t>Oversight</a:t>
            </a:r>
          </a:p>
          <a:p>
            <a:endParaRPr lang="en-US" dirty="0"/>
          </a:p>
          <a:p>
            <a:endParaRPr lang="en-US" dirty="0"/>
          </a:p>
          <a:p>
            <a:pPr lvl="1"/>
            <a:endParaRPr lang="en-US" dirty="0"/>
          </a:p>
          <a:p>
            <a:pPr marL="0" indent="0">
              <a:buNone/>
            </a:pPr>
            <a:endParaRPr lang="en-US" dirty="0"/>
          </a:p>
        </p:txBody>
      </p:sp>
      <p:pic>
        <p:nvPicPr>
          <p:cNvPr id="5" name="Picture 4">
            <a:extLst>
              <a:ext uri="{FF2B5EF4-FFF2-40B4-BE49-F238E27FC236}">
                <a16:creationId xmlns:a16="http://schemas.microsoft.com/office/drawing/2014/main" id="{64F20620-75D7-5D4A-AE68-A3BA13B70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120" y="311855"/>
            <a:ext cx="2387600" cy="6234289"/>
          </a:xfrm>
          <a:prstGeom prst="rect">
            <a:avLst/>
          </a:prstGeom>
        </p:spPr>
      </p:pic>
      <p:sp>
        <p:nvSpPr>
          <p:cNvPr id="6" name="Rectangle 5">
            <a:extLst>
              <a:ext uri="{FF2B5EF4-FFF2-40B4-BE49-F238E27FC236}">
                <a16:creationId xmlns:a16="http://schemas.microsoft.com/office/drawing/2014/main" id="{E983E623-1B8F-B249-A367-353D55351C6E}"/>
              </a:ext>
            </a:extLst>
          </p:cNvPr>
          <p:cNvSpPr/>
          <p:nvPr/>
        </p:nvSpPr>
        <p:spPr>
          <a:xfrm>
            <a:off x="1097280" y="5359275"/>
            <a:ext cx="2875280" cy="68724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20256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2960" y="136093"/>
            <a:ext cx="7559040" cy="680523"/>
          </a:xfrm>
        </p:spPr>
        <p:txBody>
          <a:bodyPr>
            <a:normAutofit fontScale="90000"/>
          </a:bodyPr>
          <a:lstStyle/>
          <a:p>
            <a:r>
              <a:rPr lang="en-US" dirty="0"/>
              <a:t>Data Analysis For Reproducibility</a:t>
            </a:r>
          </a:p>
        </p:txBody>
      </p:sp>
      <p:sp>
        <p:nvSpPr>
          <p:cNvPr id="3" name="Content Placeholder 2"/>
          <p:cNvSpPr>
            <a:spLocks noGrp="1"/>
          </p:cNvSpPr>
          <p:nvPr>
            <p:ph idx="1"/>
          </p:nvPr>
        </p:nvSpPr>
        <p:spPr>
          <a:xfrm>
            <a:off x="6096000" y="1135271"/>
            <a:ext cx="5496560" cy="5410873"/>
          </a:xfrm>
        </p:spPr>
        <p:txBody>
          <a:bodyPr>
            <a:normAutofit/>
          </a:bodyPr>
          <a:lstStyle/>
          <a:p>
            <a:pPr marL="457200" lvl="1" indent="0">
              <a:buNone/>
            </a:pPr>
            <a:endParaRPr lang="en-US" dirty="0"/>
          </a:p>
          <a:p>
            <a:r>
              <a:rPr lang="en-US" dirty="0"/>
              <a:t>Data integrity</a:t>
            </a:r>
          </a:p>
          <a:p>
            <a:r>
              <a:rPr lang="en-US" dirty="0"/>
              <a:t>Data protection/preservation</a:t>
            </a:r>
          </a:p>
          <a:p>
            <a:r>
              <a:rPr lang="en-US" dirty="0"/>
              <a:t>Verification?</a:t>
            </a:r>
          </a:p>
          <a:p>
            <a:endParaRPr lang="en-US" dirty="0"/>
          </a:p>
          <a:p>
            <a:endParaRPr lang="en-US" dirty="0"/>
          </a:p>
          <a:p>
            <a:endParaRPr lang="en-US" dirty="0"/>
          </a:p>
          <a:p>
            <a:pPr lvl="1"/>
            <a:endParaRPr lang="en-US" dirty="0"/>
          </a:p>
          <a:p>
            <a:pPr marL="0" indent="0">
              <a:buNone/>
            </a:pPr>
            <a:endParaRPr lang="en-US" dirty="0"/>
          </a:p>
        </p:txBody>
      </p:sp>
      <p:pic>
        <p:nvPicPr>
          <p:cNvPr id="5" name="Picture 4">
            <a:extLst>
              <a:ext uri="{FF2B5EF4-FFF2-40B4-BE49-F238E27FC236}">
                <a16:creationId xmlns:a16="http://schemas.microsoft.com/office/drawing/2014/main" id="{64F20620-75D7-5D4A-AE68-A3BA13B70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120" y="311855"/>
            <a:ext cx="2387600" cy="6234289"/>
          </a:xfrm>
          <a:prstGeom prst="rect">
            <a:avLst/>
          </a:prstGeom>
        </p:spPr>
      </p:pic>
      <p:sp>
        <p:nvSpPr>
          <p:cNvPr id="6" name="Rectangle 5">
            <a:extLst>
              <a:ext uri="{FF2B5EF4-FFF2-40B4-BE49-F238E27FC236}">
                <a16:creationId xmlns:a16="http://schemas.microsoft.com/office/drawing/2014/main" id="{E983E623-1B8F-B249-A367-353D55351C6E}"/>
              </a:ext>
            </a:extLst>
          </p:cNvPr>
          <p:cNvSpPr/>
          <p:nvPr/>
        </p:nvSpPr>
        <p:spPr>
          <a:xfrm>
            <a:off x="1097280" y="4878509"/>
            <a:ext cx="2875280" cy="68724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60245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2960" y="136093"/>
            <a:ext cx="7559040" cy="680523"/>
          </a:xfrm>
        </p:spPr>
        <p:txBody>
          <a:bodyPr>
            <a:normAutofit fontScale="90000"/>
          </a:bodyPr>
          <a:lstStyle/>
          <a:p>
            <a:r>
              <a:rPr lang="en-US" dirty="0"/>
              <a:t>Data Analysis For Reproducibility</a:t>
            </a:r>
          </a:p>
        </p:txBody>
      </p:sp>
      <p:sp>
        <p:nvSpPr>
          <p:cNvPr id="3" name="Content Placeholder 2"/>
          <p:cNvSpPr>
            <a:spLocks noGrp="1"/>
          </p:cNvSpPr>
          <p:nvPr>
            <p:ph idx="1"/>
          </p:nvPr>
        </p:nvSpPr>
        <p:spPr>
          <a:xfrm>
            <a:off x="6096000" y="1135271"/>
            <a:ext cx="5496560" cy="5410873"/>
          </a:xfrm>
        </p:spPr>
        <p:txBody>
          <a:bodyPr>
            <a:normAutofit/>
          </a:bodyPr>
          <a:lstStyle/>
          <a:p>
            <a:pPr marL="457200" lvl="1" indent="0">
              <a:buNone/>
            </a:pPr>
            <a:endParaRPr lang="en-US" dirty="0"/>
          </a:p>
          <a:p>
            <a:r>
              <a:rPr lang="en-US" dirty="0"/>
              <a:t>Typos</a:t>
            </a:r>
          </a:p>
          <a:p>
            <a:r>
              <a:rPr lang="en-US" dirty="0"/>
              <a:t>Bad characters</a:t>
            </a:r>
          </a:p>
          <a:p>
            <a:r>
              <a:rPr lang="en-US" dirty="0"/>
              <a:t>Missing values</a:t>
            </a:r>
          </a:p>
          <a:p>
            <a:r>
              <a:rPr lang="en-US" dirty="0"/>
              <a:t>Column/row shifts</a:t>
            </a:r>
          </a:p>
          <a:p>
            <a:r>
              <a:rPr lang="en-US" dirty="0"/>
              <a:t>Off by one?</a:t>
            </a:r>
          </a:p>
          <a:p>
            <a:r>
              <a:rPr lang="en-US" dirty="0"/>
              <a:t>Consistent labeling</a:t>
            </a:r>
          </a:p>
          <a:p>
            <a:endParaRPr lang="en-US" dirty="0"/>
          </a:p>
          <a:p>
            <a:endParaRPr lang="en-US" dirty="0"/>
          </a:p>
          <a:p>
            <a:endParaRPr lang="en-US" dirty="0"/>
          </a:p>
          <a:p>
            <a:pPr lvl="1"/>
            <a:endParaRPr lang="en-US" dirty="0"/>
          </a:p>
          <a:p>
            <a:pPr marL="0" indent="0">
              <a:buNone/>
            </a:pPr>
            <a:endParaRPr lang="en-US" dirty="0"/>
          </a:p>
        </p:txBody>
      </p:sp>
      <p:pic>
        <p:nvPicPr>
          <p:cNvPr id="5" name="Picture 4">
            <a:extLst>
              <a:ext uri="{FF2B5EF4-FFF2-40B4-BE49-F238E27FC236}">
                <a16:creationId xmlns:a16="http://schemas.microsoft.com/office/drawing/2014/main" id="{64F20620-75D7-5D4A-AE68-A3BA13B70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120" y="311855"/>
            <a:ext cx="2387600" cy="6234289"/>
          </a:xfrm>
          <a:prstGeom prst="rect">
            <a:avLst/>
          </a:prstGeom>
        </p:spPr>
      </p:pic>
      <p:sp>
        <p:nvSpPr>
          <p:cNvPr id="6" name="Rectangle 5">
            <a:extLst>
              <a:ext uri="{FF2B5EF4-FFF2-40B4-BE49-F238E27FC236}">
                <a16:creationId xmlns:a16="http://schemas.microsoft.com/office/drawing/2014/main" id="{E983E623-1B8F-B249-A367-353D55351C6E}"/>
              </a:ext>
            </a:extLst>
          </p:cNvPr>
          <p:cNvSpPr/>
          <p:nvPr/>
        </p:nvSpPr>
        <p:spPr>
          <a:xfrm>
            <a:off x="1097280" y="4444876"/>
            <a:ext cx="2875280" cy="68724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2514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2960" y="136093"/>
            <a:ext cx="7559040" cy="680523"/>
          </a:xfrm>
        </p:spPr>
        <p:txBody>
          <a:bodyPr>
            <a:normAutofit fontScale="90000"/>
          </a:bodyPr>
          <a:lstStyle/>
          <a:p>
            <a:r>
              <a:rPr lang="en-US" dirty="0"/>
              <a:t>Data Analysis For Reproducibility</a:t>
            </a:r>
          </a:p>
        </p:txBody>
      </p:sp>
      <p:sp>
        <p:nvSpPr>
          <p:cNvPr id="3" name="Content Placeholder 2"/>
          <p:cNvSpPr>
            <a:spLocks noGrp="1"/>
          </p:cNvSpPr>
          <p:nvPr>
            <p:ph idx="1"/>
          </p:nvPr>
        </p:nvSpPr>
        <p:spPr>
          <a:xfrm>
            <a:off x="6096000" y="1135271"/>
            <a:ext cx="5496560" cy="5410873"/>
          </a:xfrm>
        </p:spPr>
        <p:txBody>
          <a:bodyPr>
            <a:normAutofit/>
          </a:bodyPr>
          <a:lstStyle/>
          <a:p>
            <a:pPr marL="457200" lvl="1" indent="0">
              <a:buNone/>
            </a:pPr>
            <a:endParaRPr lang="en-US" dirty="0"/>
          </a:p>
          <a:p>
            <a:r>
              <a:rPr lang="en-US" dirty="0"/>
              <a:t>Confirm data is ready to be analyzed</a:t>
            </a:r>
          </a:p>
          <a:p>
            <a:endParaRPr lang="en-US" dirty="0"/>
          </a:p>
          <a:p>
            <a:endParaRPr lang="en-US" dirty="0"/>
          </a:p>
          <a:p>
            <a:endParaRPr lang="en-US" dirty="0"/>
          </a:p>
          <a:p>
            <a:pPr lvl="1"/>
            <a:endParaRPr lang="en-US" dirty="0"/>
          </a:p>
          <a:p>
            <a:pPr marL="0" indent="0">
              <a:buNone/>
            </a:pPr>
            <a:endParaRPr lang="en-US" dirty="0"/>
          </a:p>
        </p:txBody>
      </p:sp>
      <p:pic>
        <p:nvPicPr>
          <p:cNvPr id="5" name="Picture 4">
            <a:extLst>
              <a:ext uri="{FF2B5EF4-FFF2-40B4-BE49-F238E27FC236}">
                <a16:creationId xmlns:a16="http://schemas.microsoft.com/office/drawing/2014/main" id="{64F20620-75D7-5D4A-AE68-A3BA13B70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120" y="311855"/>
            <a:ext cx="2387600" cy="6234289"/>
          </a:xfrm>
          <a:prstGeom prst="rect">
            <a:avLst/>
          </a:prstGeom>
        </p:spPr>
      </p:pic>
      <p:sp>
        <p:nvSpPr>
          <p:cNvPr id="6" name="Rectangle 5">
            <a:extLst>
              <a:ext uri="{FF2B5EF4-FFF2-40B4-BE49-F238E27FC236}">
                <a16:creationId xmlns:a16="http://schemas.microsoft.com/office/drawing/2014/main" id="{E983E623-1B8F-B249-A367-353D55351C6E}"/>
              </a:ext>
            </a:extLst>
          </p:cNvPr>
          <p:cNvSpPr/>
          <p:nvPr/>
        </p:nvSpPr>
        <p:spPr>
          <a:xfrm>
            <a:off x="1097280" y="3992389"/>
            <a:ext cx="2875280" cy="68724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83452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2960" y="136093"/>
            <a:ext cx="7559040" cy="680523"/>
          </a:xfrm>
        </p:spPr>
        <p:txBody>
          <a:bodyPr>
            <a:normAutofit fontScale="90000"/>
          </a:bodyPr>
          <a:lstStyle/>
          <a:p>
            <a:r>
              <a:rPr lang="en-US" dirty="0"/>
              <a:t>Data Analysis For Reproducibility</a:t>
            </a:r>
          </a:p>
        </p:txBody>
      </p:sp>
      <p:sp>
        <p:nvSpPr>
          <p:cNvPr id="3" name="Content Placeholder 2"/>
          <p:cNvSpPr>
            <a:spLocks noGrp="1"/>
          </p:cNvSpPr>
          <p:nvPr>
            <p:ph idx="1"/>
          </p:nvPr>
        </p:nvSpPr>
        <p:spPr>
          <a:xfrm>
            <a:off x="6096000" y="824185"/>
            <a:ext cx="5496560" cy="5410873"/>
          </a:xfrm>
        </p:spPr>
        <p:txBody>
          <a:bodyPr>
            <a:normAutofit/>
          </a:bodyPr>
          <a:lstStyle/>
          <a:p>
            <a:pPr marL="457200" lvl="1" indent="0">
              <a:buNone/>
            </a:pPr>
            <a:endParaRPr lang="en-US" dirty="0"/>
          </a:p>
          <a:p>
            <a:r>
              <a:rPr lang="en-US" dirty="0"/>
              <a:t>What does the data look like?</a:t>
            </a:r>
          </a:p>
          <a:p>
            <a:r>
              <a:rPr lang="en-US" dirty="0"/>
              <a:t>Sanity checks – does it make sense?</a:t>
            </a:r>
          </a:p>
          <a:p>
            <a:r>
              <a:rPr lang="en-US" dirty="0"/>
              <a:t>Principal Components Analysis</a:t>
            </a:r>
          </a:p>
          <a:p>
            <a:r>
              <a:rPr lang="en-US" dirty="0"/>
              <a:t>Heatmaps</a:t>
            </a:r>
          </a:p>
          <a:p>
            <a:r>
              <a:rPr lang="en-US" dirty="0"/>
              <a:t>Obvious outliers?</a:t>
            </a:r>
          </a:p>
          <a:p>
            <a:r>
              <a:rPr lang="en-US" dirty="0"/>
              <a:t>Obvious patterns that correlate with treatment?</a:t>
            </a:r>
          </a:p>
          <a:p>
            <a:r>
              <a:rPr lang="en-US" dirty="0"/>
              <a:t>Obvious patterns that correlate with potential confounds?</a:t>
            </a:r>
          </a:p>
          <a:p>
            <a:pPr marL="0" indent="0">
              <a:buNone/>
            </a:pPr>
            <a:endParaRPr lang="en-US" dirty="0"/>
          </a:p>
          <a:p>
            <a:endParaRPr lang="en-US" dirty="0"/>
          </a:p>
          <a:p>
            <a:endParaRPr lang="en-US" dirty="0"/>
          </a:p>
          <a:p>
            <a:endParaRPr lang="en-US" dirty="0"/>
          </a:p>
          <a:p>
            <a:pPr lvl="1"/>
            <a:endParaRPr lang="en-US" dirty="0"/>
          </a:p>
          <a:p>
            <a:pPr marL="0" indent="0">
              <a:buNone/>
            </a:pPr>
            <a:endParaRPr lang="en-US" dirty="0"/>
          </a:p>
        </p:txBody>
      </p:sp>
      <p:pic>
        <p:nvPicPr>
          <p:cNvPr id="5" name="Picture 4">
            <a:extLst>
              <a:ext uri="{FF2B5EF4-FFF2-40B4-BE49-F238E27FC236}">
                <a16:creationId xmlns:a16="http://schemas.microsoft.com/office/drawing/2014/main" id="{64F20620-75D7-5D4A-AE68-A3BA13B70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120" y="311855"/>
            <a:ext cx="2387600" cy="6234289"/>
          </a:xfrm>
          <a:prstGeom prst="rect">
            <a:avLst/>
          </a:prstGeom>
        </p:spPr>
      </p:pic>
      <p:sp>
        <p:nvSpPr>
          <p:cNvPr id="6" name="Rectangle 5">
            <a:extLst>
              <a:ext uri="{FF2B5EF4-FFF2-40B4-BE49-F238E27FC236}">
                <a16:creationId xmlns:a16="http://schemas.microsoft.com/office/drawing/2014/main" id="{E983E623-1B8F-B249-A367-353D55351C6E}"/>
              </a:ext>
            </a:extLst>
          </p:cNvPr>
          <p:cNvSpPr/>
          <p:nvPr/>
        </p:nvSpPr>
        <p:spPr>
          <a:xfrm>
            <a:off x="1097280" y="3497083"/>
            <a:ext cx="2875280" cy="68724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37691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B4E2B-F8B7-5640-A4CA-5C0E1D2CDC5B}"/>
              </a:ext>
            </a:extLst>
          </p:cNvPr>
          <p:cNvSpPr>
            <a:spLocks noGrp="1"/>
          </p:cNvSpPr>
          <p:nvPr>
            <p:ph type="title"/>
          </p:nvPr>
        </p:nvSpPr>
        <p:spPr/>
        <p:txBody>
          <a:bodyPr/>
          <a:lstStyle/>
          <a:p>
            <a:r>
              <a:rPr lang="en-US" dirty="0"/>
              <a:t>MA plot</a:t>
            </a:r>
          </a:p>
        </p:txBody>
      </p:sp>
      <p:pic>
        <p:nvPicPr>
          <p:cNvPr id="5" name="Content Placeholder 4">
            <a:extLst>
              <a:ext uri="{FF2B5EF4-FFF2-40B4-BE49-F238E27FC236}">
                <a16:creationId xmlns:a16="http://schemas.microsoft.com/office/drawing/2014/main" id="{DC35924B-16AB-2F47-93CC-FB852B96FD5E}"/>
              </a:ext>
            </a:extLst>
          </p:cNvPr>
          <p:cNvPicPr>
            <a:picLocks noGrp="1" noChangeAspect="1"/>
          </p:cNvPicPr>
          <p:nvPr>
            <p:ph idx="1"/>
          </p:nvPr>
        </p:nvPicPr>
        <p:blipFill>
          <a:blip r:embed="rId2"/>
          <a:stretch>
            <a:fillRect/>
          </a:stretch>
        </p:blipFill>
        <p:spPr>
          <a:xfrm>
            <a:off x="3017532" y="0"/>
            <a:ext cx="6765375" cy="6765375"/>
          </a:xfrm>
        </p:spPr>
      </p:pic>
    </p:spTree>
    <p:extLst>
      <p:ext uri="{BB962C8B-B14F-4D97-AF65-F5344CB8AC3E}">
        <p14:creationId xmlns:p14="http://schemas.microsoft.com/office/powerpoint/2010/main" val="32449116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845A5-F514-DF43-A749-E978EDDAFCA8}"/>
              </a:ext>
            </a:extLst>
          </p:cNvPr>
          <p:cNvSpPr>
            <a:spLocks noGrp="1"/>
          </p:cNvSpPr>
          <p:nvPr>
            <p:ph type="title"/>
          </p:nvPr>
        </p:nvSpPr>
        <p:spPr/>
        <p:txBody>
          <a:bodyPr/>
          <a:lstStyle/>
          <a:p>
            <a:r>
              <a:rPr lang="en-US" dirty="0"/>
              <a:t>P value histogram</a:t>
            </a:r>
          </a:p>
        </p:txBody>
      </p:sp>
      <p:pic>
        <p:nvPicPr>
          <p:cNvPr id="5" name="Content Placeholder 4">
            <a:extLst>
              <a:ext uri="{FF2B5EF4-FFF2-40B4-BE49-F238E27FC236}">
                <a16:creationId xmlns:a16="http://schemas.microsoft.com/office/drawing/2014/main" id="{1BDD2FE0-7C26-0044-9194-9C498514A141}"/>
              </a:ext>
            </a:extLst>
          </p:cNvPr>
          <p:cNvPicPr>
            <a:picLocks noGrp="1" noChangeAspect="1"/>
          </p:cNvPicPr>
          <p:nvPr>
            <p:ph idx="1"/>
          </p:nvPr>
        </p:nvPicPr>
        <p:blipFill>
          <a:blip r:embed="rId2"/>
          <a:stretch>
            <a:fillRect/>
          </a:stretch>
        </p:blipFill>
        <p:spPr>
          <a:xfrm>
            <a:off x="3920331" y="1825625"/>
            <a:ext cx="4351338" cy="4351338"/>
          </a:xfrm>
        </p:spPr>
      </p:pic>
    </p:spTree>
    <p:extLst>
      <p:ext uri="{BB962C8B-B14F-4D97-AF65-F5344CB8AC3E}">
        <p14:creationId xmlns:p14="http://schemas.microsoft.com/office/powerpoint/2010/main" val="30923061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2960" y="136093"/>
            <a:ext cx="7559040" cy="680523"/>
          </a:xfrm>
        </p:spPr>
        <p:txBody>
          <a:bodyPr>
            <a:normAutofit fontScale="90000"/>
          </a:bodyPr>
          <a:lstStyle/>
          <a:p>
            <a:r>
              <a:rPr lang="en-US" dirty="0"/>
              <a:t>Data Analysis For Reproducibility</a:t>
            </a:r>
          </a:p>
        </p:txBody>
      </p:sp>
      <p:sp>
        <p:nvSpPr>
          <p:cNvPr id="3" name="Content Placeholder 2"/>
          <p:cNvSpPr>
            <a:spLocks noGrp="1"/>
          </p:cNvSpPr>
          <p:nvPr>
            <p:ph idx="1"/>
          </p:nvPr>
        </p:nvSpPr>
        <p:spPr>
          <a:xfrm>
            <a:off x="6096000" y="824185"/>
            <a:ext cx="5496560" cy="5410873"/>
          </a:xfrm>
        </p:spPr>
        <p:txBody>
          <a:bodyPr>
            <a:normAutofit/>
          </a:bodyPr>
          <a:lstStyle/>
          <a:p>
            <a:pPr marL="457200" lvl="1" indent="0">
              <a:buNone/>
            </a:pPr>
            <a:endParaRPr lang="en-US" dirty="0"/>
          </a:p>
          <a:p>
            <a:r>
              <a:rPr lang="en-US" dirty="0"/>
              <a:t>Does the model fit the “shape” of the data? </a:t>
            </a:r>
          </a:p>
          <a:p>
            <a:r>
              <a:rPr lang="en-US" dirty="0"/>
              <a:t>Parametric vs nonparametric</a:t>
            </a:r>
          </a:p>
          <a:p>
            <a:r>
              <a:rPr lang="en-US" dirty="0"/>
              <a:t>Obvious outliers?</a:t>
            </a:r>
          </a:p>
          <a:p>
            <a:r>
              <a:rPr lang="en-US" dirty="0"/>
              <a:t>What experimental factors could affect the outcome?</a:t>
            </a:r>
          </a:p>
          <a:p>
            <a:r>
              <a:rPr lang="en-US" dirty="0"/>
              <a:t>Can we model the effects of treatments and confounds?</a:t>
            </a:r>
          </a:p>
          <a:p>
            <a:endParaRPr lang="en-US" dirty="0"/>
          </a:p>
          <a:p>
            <a:pPr marL="0" indent="0">
              <a:buNone/>
            </a:pPr>
            <a:endParaRPr lang="en-US" dirty="0"/>
          </a:p>
          <a:p>
            <a:endParaRPr lang="en-US" dirty="0"/>
          </a:p>
          <a:p>
            <a:endParaRPr lang="en-US" dirty="0"/>
          </a:p>
          <a:p>
            <a:endParaRPr lang="en-US" dirty="0"/>
          </a:p>
          <a:p>
            <a:pPr lvl="1"/>
            <a:endParaRPr lang="en-US" dirty="0"/>
          </a:p>
          <a:p>
            <a:pPr marL="0" indent="0">
              <a:buNone/>
            </a:pPr>
            <a:endParaRPr lang="en-US" dirty="0"/>
          </a:p>
        </p:txBody>
      </p:sp>
      <p:pic>
        <p:nvPicPr>
          <p:cNvPr id="5" name="Picture 4">
            <a:extLst>
              <a:ext uri="{FF2B5EF4-FFF2-40B4-BE49-F238E27FC236}">
                <a16:creationId xmlns:a16="http://schemas.microsoft.com/office/drawing/2014/main" id="{64F20620-75D7-5D4A-AE68-A3BA13B70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120" y="311855"/>
            <a:ext cx="2387600" cy="6234289"/>
          </a:xfrm>
          <a:prstGeom prst="rect">
            <a:avLst/>
          </a:prstGeom>
        </p:spPr>
      </p:pic>
      <p:sp>
        <p:nvSpPr>
          <p:cNvPr id="6" name="Rectangle 5">
            <a:extLst>
              <a:ext uri="{FF2B5EF4-FFF2-40B4-BE49-F238E27FC236}">
                <a16:creationId xmlns:a16="http://schemas.microsoft.com/office/drawing/2014/main" id="{E983E623-1B8F-B249-A367-353D55351C6E}"/>
              </a:ext>
            </a:extLst>
          </p:cNvPr>
          <p:cNvSpPr/>
          <p:nvPr/>
        </p:nvSpPr>
        <p:spPr>
          <a:xfrm>
            <a:off x="1097280" y="3085375"/>
            <a:ext cx="2875280" cy="68724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182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3387"/>
          </a:xfrm>
        </p:spPr>
        <p:txBody>
          <a:bodyPr>
            <a:normAutofit fontScale="90000"/>
          </a:bodyPr>
          <a:lstStyle/>
          <a:p>
            <a:r>
              <a:rPr lang="en-US" dirty="0"/>
              <a:t>Quality control</a:t>
            </a:r>
          </a:p>
        </p:txBody>
      </p:sp>
      <p:sp>
        <p:nvSpPr>
          <p:cNvPr id="3" name="Content Placeholder 2"/>
          <p:cNvSpPr>
            <a:spLocks noGrp="1"/>
          </p:cNvSpPr>
          <p:nvPr>
            <p:ph idx="1"/>
          </p:nvPr>
        </p:nvSpPr>
        <p:spPr>
          <a:xfrm>
            <a:off x="559837" y="1419390"/>
            <a:ext cx="11215396" cy="4342881"/>
          </a:xfrm>
        </p:spPr>
        <p:txBody>
          <a:bodyPr>
            <a:normAutofit/>
          </a:bodyPr>
          <a:lstStyle/>
          <a:p>
            <a:pPr lvl="1"/>
            <a:r>
              <a:rPr lang="en-US" dirty="0"/>
              <a:t>RNA quality</a:t>
            </a:r>
          </a:p>
          <a:p>
            <a:pPr lvl="2"/>
            <a:r>
              <a:rPr lang="en-US" dirty="0"/>
              <a:t>RNA Integrity Number</a:t>
            </a:r>
          </a:p>
          <a:p>
            <a:pPr lvl="1"/>
            <a:r>
              <a:rPr lang="en-US" dirty="0"/>
              <a:t>Quality of library prep</a:t>
            </a:r>
          </a:p>
          <a:p>
            <a:pPr lvl="2"/>
            <a:r>
              <a:rPr lang="en-US" dirty="0"/>
              <a:t>Are there PCR duplicates?</a:t>
            </a:r>
          </a:p>
          <a:p>
            <a:pPr lvl="1"/>
            <a:r>
              <a:rPr lang="en-US" dirty="0"/>
              <a:t>Sequencing reads</a:t>
            </a:r>
          </a:p>
          <a:p>
            <a:pPr lvl="2"/>
            <a:r>
              <a:rPr lang="en-US" dirty="0"/>
              <a:t>PHRED scores</a:t>
            </a:r>
          </a:p>
          <a:p>
            <a:pPr lvl="2"/>
            <a:r>
              <a:rPr lang="en-US" dirty="0"/>
              <a:t>Percent mapped</a:t>
            </a:r>
          </a:p>
          <a:p>
            <a:r>
              <a:rPr lang="en-US" dirty="0"/>
              <a:t>Mapping technique</a:t>
            </a:r>
          </a:p>
          <a:p>
            <a:r>
              <a:rPr lang="en-US" dirty="0"/>
              <a:t>Quantification technique</a:t>
            </a:r>
          </a:p>
          <a:p>
            <a:r>
              <a:rPr lang="en-US" dirty="0"/>
              <a:t>Statistical inference method</a:t>
            </a:r>
          </a:p>
        </p:txBody>
      </p:sp>
      <p:pic>
        <p:nvPicPr>
          <p:cNvPr id="5" name="Picture 4">
            <a:extLst>
              <a:ext uri="{FF2B5EF4-FFF2-40B4-BE49-F238E27FC236}">
                <a16:creationId xmlns:a16="http://schemas.microsoft.com/office/drawing/2014/main" id="{7C088555-F816-D64E-8738-A7539F776A09}"/>
              </a:ext>
            </a:extLst>
          </p:cNvPr>
          <p:cNvPicPr>
            <a:picLocks noChangeAspect="1"/>
          </p:cNvPicPr>
          <p:nvPr/>
        </p:nvPicPr>
        <p:blipFill>
          <a:blip r:embed="rId2"/>
          <a:stretch>
            <a:fillRect/>
          </a:stretch>
        </p:blipFill>
        <p:spPr>
          <a:xfrm>
            <a:off x="315997" y="2488560"/>
            <a:ext cx="5182362" cy="3620554"/>
          </a:xfrm>
          <a:prstGeom prst="rect">
            <a:avLst/>
          </a:prstGeom>
        </p:spPr>
      </p:pic>
      <p:pic>
        <p:nvPicPr>
          <p:cNvPr id="7" name="Picture 6">
            <a:extLst>
              <a:ext uri="{FF2B5EF4-FFF2-40B4-BE49-F238E27FC236}">
                <a16:creationId xmlns:a16="http://schemas.microsoft.com/office/drawing/2014/main" id="{E5B9F392-D4AF-6248-A9A8-74F7B2F26455}"/>
              </a:ext>
            </a:extLst>
          </p:cNvPr>
          <p:cNvPicPr>
            <a:picLocks noChangeAspect="1"/>
          </p:cNvPicPr>
          <p:nvPr/>
        </p:nvPicPr>
        <p:blipFill>
          <a:blip r:embed="rId3"/>
          <a:stretch>
            <a:fillRect/>
          </a:stretch>
        </p:blipFill>
        <p:spPr>
          <a:xfrm>
            <a:off x="6005783" y="1072547"/>
            <a:ext cx="6186217" cy="5036566"/>
          </a:xfrm>
          <a:prstGeom prst="rect">
            <a:avLst/>
          </a:prstGeom>
        </p:spPr>
      </p:pic>
      <p:sp>
        <p:nvSpPr>
          <p:cNvPr id="4" name="TextBox 3">
            <a:extLst>
              <a:ext uri="{FF2B5EF4-FFF2-40B4-BE49-F238E27FC236}">
                <a16:creationId xmlns:a16="http://schemas.microsoft.com/office/drawing/2014/main" id="{297B4B48-2161-9841-9641-DAB520D9326F}"/>
              </a:ext>
            </a:extLst>
          </p:cNvPr>
          <p:cNvSpPr txBox="1"/>
          <p:nvPr/>
        </p:nvSpPr>
        <p:spPr>
          <a:xfrm>
            <a:off x="229246" y="6302067"/>
            <a:ext cx="11553073" cy="307777"/>
          </a:xfrm>
          <a:prstGeom prst="rect">
            <a:avLst/>
          </a:prstGeom>
          <a:noFill/>
        </p:spPr>
        <p:txBody>
          <a:bodyPr wrap="square" rtlCol="0">
            <a:spAutoFit/>
          </a:bodyPr>
          <a:lstStyle/>
          <a:p>
            <a:r>
              <a:rPr lang="en-US" sz="1400" dirty="0">
                <a:hlinkClick r:id="rId4"/>
              </a:rPr>
              <a:t>https://www.agilent.com/en/product/automated-electrophoresis/bioanalyzer-systems/bioanalyzer-rna-kits-reagents/bioanalyzer-rna-analysis-228256</a:t>
            </a:r>
            <a:endParaRPr lang="en-US" sz="1400" dirty="0"/>
          </a:p>
        </p:txBody>
      </p:sp>
    </p:spTree>
    <p:extLst>
      <p:ext uri="{BB962C8B-B14F-4D97-AF65-F5344CB8AC3E}">
        <p14:creationId xmlns:p14="http://schemas.microsoft.com/office/powerpoint/2010/main" val="40940716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16E53-9DBF-FC4C-8EF7-E16FFCACD7AC}"/>
              </a:ext>
            </a:extLst>
          </p:cNvPr>
          <p:cNvSpPr>
            <a:spLocks noGrp="1"/>
          </p:cNvSpPr>
          <p:nvPr>
            <p:ph type="title"/>
          </p:nvPr>
        </p:nvSpPr>
        <p:spPr>
          <a:xfrm>
            <a:off x="838200" y="365125"/>
            <a:ext cx="10515600" cy="662781"/>
          </a:xfrm>
        </p:spPr>
        <p:txBody>
          <a:bodyPr>
            <a:normAutofit fontScale="90000"/>
          </a:bodyPr>
          <a:lstStyle/>
          <a:p>
            <a:r>
              <a:rPr lang="en-US" dirty="0"/>
              <a:t>PCA Prior to Differential Expression</a:t>
            </a:r>
          </a:p>
        </p:txBody>
      </p:sp>
      <p:pic>
        <p:nvPicPr>
          <p:cNvPr id="5" name="Content Placeholder 4">
            <a:extLst>
              <a:ext uri="{FF2B5EF4-FFF2-40B4-BE49-F238E27FC236}">
                <a16:creationId xmlns:a16="http://schemas.microsoft.com/office/drawing/2014/main" id="{099DAF7B-EF7F-424C-9322-E1870CEDFCFB}"/>
              </a:ext>
            </a:extLst>
          </p:cNvPr>
          <p:cNvPicPr>
            <a:picLocks noGrp="1" noChangeAspect="1"/>
          </p:cNvPicPr>
          <p:nvPr>
            <p:ph idx="1"/>
          </p:nvPr>
        </p:nvPicPr>
        <p:blipFill>
          <a:blip r:embed="rId2"/>
          <a:stretch>
            <a:fillRect/>
          </a:stretch>
        </p:blipFill>
        <p:spPr>
          <a:xfrm>
            <a:off x="352792" y="855785"/>
            <a:ext cx="5825270" cy="5825270"/>
          </a:xfrm>
        </p:spPr>
      </p:pic>
      <p:pic>
        <p:nvPicPr>
          <p:cNvPr id="7" name="Picture 6">
            <a:extLst>
              <a:ext uri="{FF2B5EF4-FFF2-40B4-BE49-F238E27FC236}">
                <a16:creationId xmlns:a16="http://schemas.microsoft.com/office/drawing/2014/main" id="{BEABC866-ECD2-0345-8274-7C1F7CFD296F}"/>
              </a:ext>
            </a:extLst>
          </p:cNvPr>
          <p:cNvPicPr>
            <a:picLocks noChangeAspect="1"/>
          </p:cNvPicPr>
          <p:nvPr/>
        </p:nvPicPr>
        <p:blipFill>
          <a:blip r:embed="rId3"/>
          <a:stretch>
            <a:fillRect/>
          </a:stretch>
        </p:blipFill>
        <p:spPr>
          <a:xfrm>
            <a:off x="6178062" y="570705"/>
            <a:ext cx="6008079" cy="6008079"/>
          </a:xfrm>
          <a:prstGeom prst="rect">
            <a:avLst/>
          </a:prstGeom>
        </p:spPr>
      </p:pic>
    </p:spTree>
    <p:extLst>
      <p:ext uri="{BB962C8B-B14F-4D97-AF65-F5344CB8AC3E}">
        <p14:creationId xmlns:p14="http://schemas.microsoft.com/office/powerpoint/2010/main" val="8045087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16E53-9DBF-FC4C-8EF7-E16FFCACD7AC}"/>
              </a:ext>
            </a:extLst>
          </p:cNvPr>
          <p:cNvSpPr>
            <a:spLocks noGrp="1"/>
          </p:cNvSpPr>
          <p:nvPr>
            <p:ph type="title"/>
          </p:nvPr>
        </p:nvSpPr>
        <p:spPr>
          <a:xfrm>
            <a:off x="838200" y="365125"/>
            <a:ext cx="10515600" cy="662781"/>
          </a:xfrm>
        </p:spPr>
        <p:txBody>
          <a:bodyPr>
            <a:normAutofit fontScale="90000"/>
          </a:bodyPr>
          <a:lstStyle/>
          <a:p>
            <a:r>
              <a:rPr lang="en-US" dirty="0"/>
              <a:t>Sample Distance Heat Map</a:t>
            </a:r>
          </a:p>
        </p:txBody>
      </p:sp>
      <p:pic>
        <p:nvPicPr>
          <p:cNvPr id="5" name="Content Placeholder 4">
            <a:extLst>
              <a:ext uri="{FF2B5EF4-FFF2-40B4-BE49-F238E27FC236}">
                <a16:creationId xmlns:a16="http://schemas.microsoft.com/office/drawing/2014/main" id="{099DAF7B-EF7F-424C-9322-E1870CEDFCFB}"/>
              </a:ext>
            </a:extLst>
          </p:cNvPr>
          <p:cNvPicPr>
            <a:picLocks noGrp="1" noChangeAspect="1"/>
          </p:cNvPicPr>
          <p:nvPr>
            <p:ph idx="1"/>
          </p:nvPr>
        </p:nvPicPr>
        <p:blipFill>
          <a:blip r:embed="rId2"/>
          <a:stretch>
            <a:fillRect/>
          </a:stretch>
        </p:blipFill>
        <p:spPr>
          <a:xfrm>
            <a:off x="684762" y="1187755"/>
            <a:ext cx="5493300" cy="5493300"/>
          </a:xfrm>
        </p:spPr>
      </p:pic>
      <p:pic>
        <p:nvPicPr>
          <p:cNvPr id="7" name="Picture 6">
            <a:extLst>
              <a:ext uri="{FF2B5EF4-FFF2-40B4-BE49-F238E27FC236}">
                <a16:creationId xmlns:a16="http://schemas.microsoft.com/office/drawing/2014/main" id="{BEABC866-ECD2-0345-8274-7C1F7CFD296F}"/>
              </a:ext>
            </a:extLst>
          </p:cNvPr>
          <p:cNvPicPr>
            <a:picLocks noChangeAspect="1"/>
          </p:cNvPicPr>
          <p:nvPr/>
        </p:nvPicPr>
        <p:blipFill>
          <a:blip r:embed="rId3"/>
          <a:stretch>
            <a:fillRect/>
          </a:stretch>
        </p:blipFill>
        <p:spPr>
          <a:xfrm>
            <a:off x="6447693" y="1027906"/>
            <a:ext cx="5539155" cy="5539155"/>
          </a:xfrm>
          <a:prstGeom prst="rect">
            <a:avLst/>
          </a:prstGeom>
        </p:spPr>
      </p:pic>
    </p:spTree>
    <p:extLst>
      <p:ext uri="{BB962C8B-B14F-4D97-AF65-F5344CB8AC3E}">
        <p14:creationId xmlns:p14="http://schemas.microsoft.com/office/powerpoint/2010/main" val="39954818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2960" y="136093"/>
            <a:ext cx="7559040" cy="680523"/>
          </a:xfrm>
        </p:spPr>
        <p:txBody>
          <a:bodyPr>
            <a:normAutofit fontScale="90000"/>
          </a:bodyPr>
          <a:lstStyle/>
          <a:p>
            <a:r>
              <a:rPr lang="en-US" dirty="0"/>
              <a:t>Data Analysis For Reproducibility</a:t>
            </a:r>
          </a:p>
        </p:txBody>
      </p:sp>
      <p:sp>
        <p:nvSpPr>
          <p:cNvPr id="3" name="Content Placeholder 2"/>
          <p:cNvSpPr>
            <a:spLocks noGrp="1"/>
          </p:cNvSpPr>
          <p:nvPr>
            <p:ph idx="1"/>
          </p:nvPr>
        </p:nvSpPr>
        <p:spPr>
          <a:xfrm>
            <a:off x="6096000" y="824185"/>
            <a:ext cx="5496560" cy="5410873"/>
          </a:xfrm>
        </p:spPr>
        <p:txBody>
          <a:bodyPr>
            <a:normAutofit/>
          </a:bodyPr>
          <a:lstStyle/>
          <a:p>
            <a:pPr marL="457200" lvl="1" indent="0">
              <a:buNone/>
            </a:pPr>
            <a:endParaRPr lang="en-US" dirty="0"/>
          </a:p>
          <a:p>
            <a:r>
              <a:rPr lang="en-US" dirty="0"/>
              <a:t>Does the model fit the “shape” of the data? </a:t>
            </a:r>
          </a:p>
          <a:p>
            <a:r>
              <a:rPr lang="en-US" dirty="0"/>
              <a:t>Parametric vs nonparametric</a:t>
            </a:r>
          </a:p>
          <a:p>
            <a:r>
              <a:rPr lang="en-US" dirty="0"/>
              <a:t>What experimental factors could affect the outcome?</a:t>
            </a:r>
          </a:p>
          <a:p>
            <a:r>
              <a:rPr lang="en-US" dirty="0"/>
              <a:t>Can we model the effects of treatments and confounds?</a:t>
            </a:r>
          </a:p>
          <a:p>
            <a:r>
              <a:rPr lang="en-US" dirty="0"/>
              <a:t>Decisions based on exploratory data analysis – show evidence</a:t>
            </a:r>
          </a:p>
          <a:p>
            <a:endParaRPr lang="en-US" dirty="0"/>
          </a:p>
          <a:p>
            <a:pPr marL="0" indent="0">
              <a:buNone/>
            </a:pPr>
            <a:endParaRPr lang="en-US" dirty="0"/>
          </a:p>
          <a:p>
            <a:endParaRPr lang="en-US" dirty="0"/>
          </a:p>
          <a:p>
            <a:endParaRPr lang="en-US" dirty="0"/>
          </a:p>
          <a:p>
            <a:endParaRPr lang="en-US" dirty="0"/>
          </a:p>
          <a:p>
            <a:pPr lvl="1"/>
            <a:endParaRPr lang="en-US" dirty="0"/>
          </a:p>
          <a:p>
            <a:pPr marL="0" indent="0">
              <a:buNone/>
            </a:pPr>
            <a:endParaRPr lang="en-US" dirty="0"/>
          </a:p>
        </p:txBody>
      </p:sp>
      <p:pic>
        <p:nvPicPr>
          <p:cNvPr id="5" name="Picture 4">
            <a:extLst>
              <a:ext uri="{FF2B5EF4-FFF2-40B4-BE49-F238E27FC236}">
                <a16:creationId xmlns:a16="http://schemas.microsoft.com/office/drawing/2014/main" id="{64F20620-75D7-5D4A-AE68-A3BA13B70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120" y="311855"/>
            <a:ext cx="2387600" cy="6234289"/>
          </a:xfrm>
          <a:prstGeom prst="rect">
            <a:avLst/>
          </a:prstGeom>
        </p:spPr>
      </p:pic>
      <p:sp>
        <p:nvSpPr>
          <p:cNvPr id="6" name="Rectangle 5">
            <a:extLst>
              <a:ext uri="{FF2B5EF4-FFF2-40B4-BE49-F238E27FC236}">
                <a16:creationId xmlns:a16="http://schemas.microsoft.com/office/drawing/2014/main" id="{E983E623-1B8F-B249-A367-353D55351C6E}"/>
              </a:ext>
            </a:extLst>
          </p:cNvPr>
          <p:cNvSpPr/>
          <p:nvPr/>
        </p:nvSpPr>
        <p:spPr>
          <a:xfrm>
            <a:off x="1097280" y="3085375"/>
            <a:ext cx="2875280" cy="68724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83511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6A246-9631-4745-A0CA-3952C832CBF7}"/>
              </a:ext>
            </a:extLst>
          </p:cNvPr>
          <p:cNvSpPr>
            <a:spLocks noGrp="1"/>
          </p:cNvSpPr>
          <p:nvPr>
            <p:ph type="title"/>
          </p:nvPr>
        </p:nvSpPr>
        <p:spPr>
          <a:xfrm>
            <a:off x="416169" y="0"/>
            <a:ext cx="10515600" cy="1325563"/>
          </a:xfrm>
        </p:spPr>
        <p:txBody>
          <a:bodyPr/>
          <a:lstStyle/>
          <a:p>
            <a:r>
              <a:rPr lang="en-US" dirty="0"/>
              <a:t>Simple check for skew of the data: scatter plot</a:t>
            </a:r>
          </a:p>
        </p:txBody>
      </p:sp>
      <p:pic>
        <p:nvPicPr>
          <p:cNvPr id="5" name="Content Placeholder 4">
            <a:extLst>
              <a:ext uri="{FF2B5EF4-FFF2-40B4-BE49-F238E27FC236}">
                <a16:creationId xmlns:a16="http://schemas.microsoft.com/office/drawing/2014/main" id="{BB56B51D-DD88-AC45-8CF7-852541FF2C1F}"/>
              </a:ext>
            </a:extLst>
          </p:cNvPr>
          <p:cNvPicPr>
            <a:picLocks noGrp="1" noChangeAspect="1"/>
          </p:cNvPicPr>
          <p:nvPr>
            <p:ph idx="1"/>
          </p:nvPr>
        </p:nvPicPr>
        <p:blipFill>
          <a:blip r:embed="rId2"/>
          <a:stretch>
            <a:fillRect/>
          </a:stretch>
        </p:blipFill>
        <p:spPr>
          <a:xfrm>
            <a:off x="3392792" y="1029373"/>
            <a:ext cx="5364346" cy="5364346"/>
          </a:xfrm>
        </p:spPr>
      </p:pic>
    </p:spTree>
    <p:extLst>
      <p:ext uri="{BB962C8B-B14F-4D97-AF65-F5344CB8AC3E}">
        <p14:creationId xmlns:p14="http://schemas.microsoft.com/office/powerpoint/2010/main" val="42375378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2960" y="136093"/>
            <a:ext cx="7559040" cy="680523"/>
          </a:xfrm>
        </p:spPr>
        <p:txBody>
          <a:bodyPr>
            <a:normAutofit fontScale="90000"/>
          </a:bodyPr>
          <a:lstStyle/>
          <a:p>
            <a:r>
              <a:rPr lang="en-US" dirty="0"/>
              <a:t>Data Analysis For Reproducibility</a:t>
            </a:r>
          </a:p>
        </p:txBody>
      </p:sp>
      <p:sp>
        <p:nvSpPr>
          <p:cNvPr id="3" name="Content Placeholder 2"/>
          <p:cNvSpPr>
            <a:spLocks noGrp="1"/>
          </p:cNvSpPr>
          <p:nvPr>
            <p:ph idx="1"/>
          </p:nvPr>
        </p:nvSpPr>
        <p:spPr>
          <a:xfrm>
            <a:off x="6096000" y="824185"/>
            <a:ext cx="5496560" cy="5410873"/>
          </a:xfrm>
        </p:spPr>
        <p:txBody>
          <a:bodyPr>
            <a:normAutofit/>
          </a:bodyPr>
          <a:lstStyle/>
          <a:p>
            <a:pPr marL="457200" lvl="1" indent="0">
              <a:buNone/>
            </a:pPr>
            <a:endParaRPr lang="en-US" dirty="0"/>
          </a:p>
          <a:p>
            <a:r>
              <a:rPr lang="en-US" dirty="0"/>
              <a:t>Apply the models</a:t>
            </a:r>
          </a:p>
          <a:p>
            <a:r>
              <a:rPr lang="en-US" dirty="0"/>
              <a:t>Check the models</a:t>
            </a:r>
          </a:p>
          <a:p>
            <a:r>
              <a:rPr lang="en-US" dirty="0"/>
              <a:t>Correct the models</a:t>
            </a:r>
          </a:p>
          <a:p>
            <a:r>
              <a:rPr lang="en-US" dirty="0"/>
              <a:t>False discovery rate</a:t>
            </a:r>
          </a:p>
          <a:p>
            <a:r>
              <a:rPr lang="en-US" dirty="0"/>
              <a:t>Multiple testing correction</a:t>
            </a:r>
          </a:p>
          <a:p>
            <a:pPr marL="0" indent="0">
              <a:buNone/>
            </a:pPr>
            <a:endParaRPr lang="en-US" dirty="0"/>
          </a:p>
          <a:p>
            <a:endParaRPr lang="en-US" dirty="0"/>
          </a:p>
          <a:p>
            <a:endParaRPr lang="en-US" dirty="0"/>
          </a:p>
          <a:p>
            <a:endParaRPr lang="en-US" dirty="0"/>
          </a:p>
          <a:p>
            <a:pPr lvl="1"/>
            <a:endParaRPr lang="en-US" dirty="0"/>
          </a:p>
          <a:p>
            <a:pPr marL="0" indent="0">
              <a:buNone/>
            </a:pPr>
            <a:endParaRPr lang="en-US" dirty="0"/>
          </a:p>
        </p:txBody>
      </p:sp>
      <p:pic>
        <p:nvPicPr>
          <p:cNvPr id="5" name="Picture 4">
            <a:extLst>
              <a:ext uri="{FF2B5EF4-FFF2-40B4-BE49-F238E27FC236}">
                <a16:creationId xmlns:a16="http://schemas.microsoft.com/office/drawing/2014/main" id="{64F20620-75D7-5D4A-AE68-A3BA13B70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120" y="311855"/>
            <a:ext cx="2387600" cy="6234289"/>
          </a:xfrm>
          <a:prstGeom prst="rect">
            <a:avLst/>
          </a:prstGeom>
        </p:spPr>
      </p:pic>
      <p:sp>
        <p:nvSpPr>
          <p:cNvPr id="6" name="Rectangle 5">
            <a:extLst>
              <a:ext uri="{FF2B5EF4-FFF2-40B4-BE49-F238E27FC236}">
                <a16:creationId xmlns:a16="http://schemas.microsoft.com/office/drawing/2014/main" id="{E983E623-1B8F-B249-A367-353D55351C6E}"/>
              </a:ext>
            </a:extLst>
          </p:cNvPr>
          <p:cNvSpPr/>
          <p:nvPr/>
        </p:nvSpPr>
        <p:spPr>
          <a:xfrm>
            <a:off x="1097280" y="2614034"/>
            <a:ext cx="2875280" cy="68724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56953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2960" y="136093"/>
            <a:ext cx="7559040" cy="680523"/>
          </a:xfrm>
        </p:spPr>
        <p:txBody>
          <a:bodyPr>
            <a:normAutofit fontScale="90000"/>
          </a:bodyPr>
          <a:lstStyle/>
          <a:p>
            <a:r>
              <a:rPr lang="en-US" dirty="0"/>
              <a:t>Data Analysis For Reproducibility</a:t>
            </a:r>
          </a:p>
        </p:txBody>
      </p:sp>
      <p:sp>
        <p:nvSpPr>
          <p:cNvPr id="3" name="Content Placeholder 2"/>
          <p:cNvSpPr>
            <a:spLocks noGrp="1"/>
          </p:cNvSpPr>
          <p:nvPr>
            <p:ph idx="1"/>
          </p:nvPr>
        </p:nvSpPr>
        <p:spPr>
          <a:xfrm>
            <a:off x="6096000" y="824185"/>
            <a:ext cx="5496560" cy="5410873"/>
          </a:xfrm>
        </p:spPr>
        <p:txBody>
          <a:bodyPr>
            <a:normAutofit/>
          </a:bodyPr>
          <a:lstStyle/>
          <a:p>
            <a:pPr marL="457200" lvl="1" indent="0">
              <a:buNone/>
            </a:pPr>
            <a:endParaRPr lang="en-US" dirty="0"/>
          </a:p>
          <a:p>
            <a:r>
              <a:rPr lang="en-US" dirty="0"/>
              <a:t>Reporting of the outcomes</a:t>
            </a:r>
          </a:p>
          <a:p>
            <a:r>
              <a:rPr lang="en-US" dirty="0"/>
              <a:t>Clear rules spelled out in detail</a:t>
            </a:r>
          </a:p>
          <a:p>
            <a:r>
              <a:rPr lang="en-US" dirty="0"/>
              <a:t>Cutoffs, significance thresholds</a:t>
            </a:r>
          </a:p>
          <a:p>
            <a:r>
              <a:rPr lang="en-US" dirty="0"/>
              <a:t>Test statistic such as “</a:t>
            </a:r>
            <a:r>
              <a:rPr lang="en-US" dirty="0" err="1"/>
              <a:t>wald</a:t>
            </a:r>
            <a:r>
              <a:rPr lang="en-US" dirty="0"/>
              <a:t>” or “f”</a:t>
            </a:r>
          </a:p>
          <a:p>
            <a:r>
              <a:rPr lang="en-US" dirty="0"/>
              <a:t>Degrees of freedom</a:t>
            </a:r>
          </a:p>
          <a:p>
            <a:r>
              <a:rPr lang="en-US" dirty="0"/>
              <a:t>Effect size </a:t>
            </a:r>
          </a:p>
          <a:p>
            <a:r>
              <a:rPr lang="en-US" dirty="0"/>
              <a:t>Overall variance</a:t>
            </a:r>
          </a:p>
          <a:p>
            <a:endParaRPr lang="en-US" dirty="0"/>
          </a:p>
          <a:p>
            <a:pPr marL="0" indent="0">
              <a:buNone/>
            </a:pPr>
            <a:endParaRPr lang="en-US" dirty="0"/>
          </a:p>
          <a:p>
            <a:endParaRPr lang="en-US" dirty="0"/>
          </a:p>
          <a:p>
            <a:endParaRPr lang="en-US" dirty="0"/>
          </a:p>
          <a:p>
            <a:endParaRPr lang="en-US" dirty="0"/>
          </a:p>
          <a:p>
            <a:pPr lvl="1"/>
            <a:endParaRPr lang="en-US" dirty="0"/>
          </a:p>
          <a:p>
            <a:pPr marL="0" indent="0">
              <a:buNone/>
            </a:pPr>
            <a:endParaRPr lang="en-US" dirty="0"/>
          </a:p>
        </p:txBody>
      </p:sp>
      <p:pic>
        <p:nvPicPr>
          <p:cNvPr id="5" name="Picture 4">
            <a:extLst>
              <a:ext uri="{FF2B5EF4-FFF2-40B4-BE49-F238E27FC236}">
                <a16:creationId xmlns:a16="http://schemas.microsoft.com/office/drawing/2014/main" id="{64F20620-75D7-5D4A-AE68-A3BA13B70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120" y="311855"/>
            <a:ext cx="2387600" cy="6234289"/>
          </a:xfrm>
          <a:prstGeom prst="rect">
            <a:avLst/>
          </a:prstGeom>
        </p:spPr>
      </p:pic>
      <p:sp>
        <p:nvSpPr>
          <p:cNvPr id="6" name="Rectangle 5">
            <a:extLst>
              <a:ext uri="{FF2B5EF4-FFF2-40B4-BE49-F238E27FC236}">
                <a16:creationId xmlns:a16="http://schemas.microsoft.com/office/drawing/2014/main" id="{E983E623-1B8F-B249-A367-353D55351C6E}"/>
              </a:ext>
            </a:extLst>
          </p:cNvPr>
          <p:cNvSpPr/>
          <p:nvPr/>
        </p:nvSpPr>
        <p:spPr>
          <a:xfrm>
            <a:off x="1097280" y="2095560"/>
            <a:ext cx="2875280" cy="68724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61704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2960" y="136093"/>
            <a:ext cx="7559040" cy="680523"/>
          </a:xfrm>
        </p:spPr>
        <p:txBody>
          <a:bodyPr>
            <a:normAutofit fontScale="90000"/>
          </a:bodyPr>
          <a:lstStyle/>
          <a:p>
            <a:r>
              <a:rPr lang="en-US" dirty="0"/>
              <a:t>Data Analysis For Reproducibility</a:t>
            </a:r>
          </a:p>
        </p:txBody>
      </p:sp>
      <p:sp>
        <p:nvSpPr>
          <p:cNvPr id="3" name="Content Placeholder 2"/>
          <p:cNvSpPr>
            <a:spLocks noGrp="1"/>
          </p:cNvSpPr>
          <p:nvPr>
            <p:ph idx="1"/>
          </p:nvPr>
        </p:nvSpPr>
        <p:spPr>
          <a:xfrm>
            <a:off x="6096000" y="824185"/>
            <a:ext cx="5496560" cy="5410873"/>
          </a:xfrm>
        </p:spPr>
        <p:txBody>
          <a:bodyPr>
            <a:normAutofit/>
          </a:bodyPr>
          <a:lstStyle/>
          <a:p>
            <a:pPr marL="457200" lvl="1" indent="0">
              <a:buNone/>
            </a:pPr>
            <a:endParaRPr lang="en-US" dirty="0"/>
          </a:p>
          <a:p>
            <a:r>
              <a:rPr lang="en-US" dirty="0"/>
              <a:t>p value is small part</a:t>
            </a:r>
          </a:p>
          <a:p>
            <a:r>
              <a:rPr lang="en-US" dirty="0"/>
              <a:t>Honest interpretation including potential weaknesses</a:t>
            </a:r>
          </a:p>
          <a:p>
            <a:r>
              <a:rPr lang="en-US" dirty="0"/>
              <a:t>Do not overstate effects</a:t>
            </a:r>
          </a:p>
          <a:p>
            <a:r>
              <a:rPr lang="en-US" dirty="0"/>
              <a:t>Support with data visualization i.e. scatter plots.</a:t>
            </a:r>
          </a:p>
          <a:p>
            <a:r>
              <a:rPr lang="en-US" dirty="0"/>
              <a:t>Example: p value not always full story</a:t>
            </a:r>
          </a:p>
          <a:p>
            <a:endParaRPr lang="en-US" dirty="0"/>
          </a:p>
          <a:p>
            <a:pPr marL="0" indent="0">
              <a:buNone/>
            </a:pPr>
            <a:endParaRPr lang="en-US" dirty="0"/>
          </a:p>
          <a:p>
            <a:endParaRPr lang="en-US" dirty="0"/>
          </a:p>
          <a:p>
            <a:endParaRPr lang="en-US" dirty="0"/>
          </a:p>
          <a:p>
            <a:endParaRPr lang="en-US" dirty="0"/>
          </a:p>
          <a:p>
            <a:pPr lvl="1"/>
            <a:endParaRPr lang="en-US" dirty="0"/>
          </a:p>
          <a:p>
            <a:pPr marL="0" indent="0">
              <a:buNone/>
            </a:pPr>
            <a:endParaRPr lang="en-US" dirty="0"/>
          </a:p>
        </p:txBody>
      </p:sp>
      <p:pic>
        <p:nvPicPr>
          <p:cNvPr id="5" name="Picture 4">
            <a:extLst>
              <a:ext uri="{FF2B5EF4-FFF2-40B4-BE49-F238E27FC236}">
                <a16:creationId xmlns:a16="http://schemas.microsoft.com/office/drawing/2014/main" id="{64F20620-75D7-5D4A-AE68-A3BA13B70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120" y="311855"/>
            <a:ext cx="2387600" cy="6234289"/>
          </a:xfrm>
          <a:prstGeom prst="rect">
            <a:avLst/>
          </a:prstGeom>
        </p:spPr>
      </p:pic>
      <p:sp>
        <p:nvSpPr>
          <p:cNvPr id="6" name="Rectangle 5">
            <a:extLst>
              <a:ext uri="{FF2B5EF4-FFF2-40B4-BE49-F238E27FC236}">
                <a16:creationId xmlns:a16="http://schemas.microsoft.com/office/drawing/2014/main" id="{E983E623-1B8F-B249-A367-353D55351C6E}"/>
              </a:ext>
            </a:extLst>
          </p:cNvPr>
          <p:cNvSpPr/>
          <p:nvPr/>
        </p:nvSpPr>
        <p:spPr>
          <a:xfrm>
            <a:off x="1097280" y="907783"/>
            <a:ext cx="2875280" cy="133579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36470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00193" y="2555825"/>
            <a:ext cx="1117238" cy="369332"/>
          </a:xfrm>
          <a:prstGeom prst="rect">
            <a:avLst/>
          </a:prstGeom>
          <a:noFill/>
        </p:spPr>
        <p:txBody>
          <a:bodyPr wrap="none" rtlCol="0">
            <a:spAutoFit/>
          </a:bodyPr>
          <a:lstStyle/>
          <a:p>
            <a:r>
              <a:rPr lang="en-US" dirty="0"/>
              <a:t>Stop Here</a:t>
            </a:r>
          </a:p>
        </p:txBody>
      </p:sp>
    </p:spTree>
    <p:extLst>
      <p:ext uri="{BB962C8B-B14F-4D97-AF65-F5344CB8AC3E}">
        <p14:creationId xmlns:p14="http://schemas.microsoft.com/office/powerpoint/2010/main" val="10172583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6747C18-4266-B144-81DF-92F45A86E567}"/>
              </a:ext>
            </a:extLst>
          </p:cNvPr>
          <p:cNvPicPr>
            <a:picLocks noGrp="1" noChangeAspect="1"/>
          </p:cNvPicPr>
          <p:nvPr>
            <p:ph idx="1"/>
          </p:nvPr>
        </p:nvPicPr>
        <p:blipFill>
          <a:blip r:embed="rId2"/>
          <a:stretch>
            <a:fillRect/>
          </a:stretch>
        </p:blipFill>
        <p:spPr>
          <a:xfrm>
            <a:off x="2144187" y="1608000"/>
            <a:ext cx="7903627" cy="4351338"/>
          </a:xfrm>
        </p:spPr>
      </p:pic>
      <p:sp>
        <p:nvSpPr>
          <p:cNvPr id="2" name="TextBox 1">
            <a:extLst>
              <a:ext uri="{FF2B5EF4-FFF2-40B4-BE49-F238E27FC236}">
                <a16:creationId xmlns:a16="http://schemas.microsoft.com/office/drawing/2014/main" id="{E1869893-CB43-5848-A6FB-E2BEE1E87069}"/>
              </a:ext>
            </a:extLst>
          </p:cNvPr>
          <p:cNvSpPr txBox="1"/>
          <p:nvPr/>
        </p:nvSpPr>
        <p:spPr>
          <a:xfrm>
            <a:off x="6620719" y="6366200"/>
            <a:ext cx="5426807" cy="646331"/>
          </a:xfrm>
          <a:prstGeom prst="rect">
            <a:avLst/>
          </a:prstGeom>
          <a:noFill/>
        </p:spPr>
        <p:txBody>
          <a:bodyPr wrap="none" rtlCol="0">
            <a:spAutoFit/>
          </a:bodyPr>
          <a:lstStyle/>
          <a:p>
            <a:r>
              <a:rPr lang="en-US" dirty="0"/>
              <a:t>J. </a:t>
            </a:r>
            <a:r>
              <a:rPr lang="en-US" dirty="0" err="1"/>
              <a:t>Neurosci</a:t>
            </a:r>
            <a:r>
              <a:rPr lang="en-US" dirty="0"/>
              <a:t>., September 3, 2014 • 34(36):11929 –11947 </a:t>
            </a:r>
          </a:p>
          <a:p>
            <a:endParaRPr lang="en-US" dirty="0"/>
          </a:p>
        </p:txBody>
      </p:sp>
      <p:sp>
        <p:nvSpPr>
          <p:cNvPr id="3" name="TextBox 2">
            <a:extLst>
              <a:ext uri="{FF2B5EF4-FFF2-40B4-BE49-F238E27FC236}">
                <a16:creationId xmlns:a16="http://schemas.microsoft.com/office/drawing/2014/main" id="{AD8902BD-C190-2541-AF48-95CA459EFBA6}"/>
              </a:ext>
            </a:extLst>
          </p:cNvPr>
          <p:cNvSpPr txBox="1"/>
          <p:nvPr/>
        </p:nvSpPr>
        <p:spPr>
          <a:xfrm>
            <a:off x="2125811" y="527407"/>
            <a:ext cx="5831468" cy="584775"/>
          </a:xfrm>
          <a:prstGeom prst="rect">
            <a:avLst/>
          </a:prstGeom>
          <a:noFill/>
        </p:spPr>
        <p:txBody>
          <a:bodyPr wrap="none" rtlCol="0">
            <a:spAutoFit/>
          </a:bodyPr>
          <a:lstStyle/>
          <a:p>
            <a:r>
              <a:rPr lang="en-US" sz="3200" dirty="0"/>
              <a:t>Sample selection and Library Prep</a:t>
            </a:r>
          </a:p>
        </p:txBody>
      </p:sp>
    </p:spTree>
    <p:extLst>
      <p:ext uri="{BB962C8B-B14F-4D97-AF65-F5344CB8AC3E}">
        <p14:creationId xmlns:p14="http://schemas.microsoft.com/office/powerpoint/2010/main" val="2054661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F65417-FD50-EB40-8BF2-971B5AC2E5C9}"/>
              </a:ext>
            </a:extLst>
          </p:cNvPr>
          <p:cNvPicPr>
            <a:picLocks noChangeAspect="1"/>
          </p:cNvPicPr>
          <p:nvPr/>
        </p:nvPicPr>
        <p:blipFill>
          <a:blip r:embed="rId2"/>
          <a:stretch>
            <a:fillRect/>
          </a:stretch>
        </p:blipFill>
        <p:spPr>
          <a:xfrm>
            <a:off x="2464781" y="169799"/>
            <a:ext cx="7262438" cy="6518402"/>
          </a:xfrm>
          <a:prstGeom prst="rect">
            <a:avLst/>
          </a:prstGeom>
        </p:spPr>
      </p:pic>
      <p:sp>
        <p:nvSpPr>
          <p:cNvPr id="10" name="TextBox 9">
            <a:extLst>
              <a:ext uri="{FF2B5EF4-FFF2-40B4-BE49-F238E27FC236}">
                <a16:creationId xmlns:a16="http://schemas.microsoft.com/office/drawing/2014/main" id="{FB714280-E80A-6B4A-9805-1FEBEA96641E}"/>
              </a:ext>
            </a:extLst>
          </p:cNvPr>
          <p:cNvSpPr txBox="1"/>
          <p:nvPr/>
        </p:nvSpPr>
        <p:spPr>
          <a:xfrm>
            <a:off x="438913" y="914400"/>
            <a:ext cx="1804416" cy="646331"/>
          </a:xfrm>
          <a:prstGeom prst="rect">
            <a:avLst/>
          </a:prstGeom>
          <a:noFill/>
          <a:ln w="12700">
            <a:solidFill>
              <a:srgbClr val="FF0000"/>
            </a:solidFill>
          </a:ln>
        </p:spPr>
        <p:txBody>
          <a:bodyPr wrap="square" rtlCol="0">
            <a:spAutoFit/>
          </a:bodyPr>
          <a:lstStyle/>
          <a:p>
            <a:pPr algn="ctr"/>
            <a:r>
              <a:rPr lang="en-US" dirty="0"/>
              <a:t>STRANDED vs UNSTRANDED</a:t>
            </a:r>
          </a:p>
        </p:txBody>
      </p:sp>
      <p:sp>
        <p:nvSpPr>
          <p:cNvPr id="11" name="TextBox 10">
            <a:extLst>
              <a:ext uri="{FF2B5EF4-FFF2-40B4-BE49-F238E27FC236}">
                <a16:creationId xmlns:a16="http://schemas.microsoft.com/office/drawing/2014/main" id="{A62187D9-D410-9243-8C76-00E92EA1D696}"/>
              </a:ext>
            </a:extLst>
          </p:cNvPr>
          <p:cNvSpPr txBox="1"/>
          <p:nvPr/>
        </p:nvSpPr>
        <p:spPr>
          <a:xfrm>
            <a:off x="10052305" y="914399"/>
            <a:ext cx="1804416" cy="646331"/>
          </a:xfrm>
          <a:prstGeom prst="rect">
            <a:avLst/>
          </a:prstGeom>
          <a:noFill/>
          <a:ln w="12700">
            <a:solidFill>
              <a:srgbClr val="FF0000"/>
            </a:solidFill>
          </a:ln>
        </p:spPr>
        <p:txBody>
          <a:bodyPr wrap="square" rtlCol="0">
            <a:spAutoFit/>
          </a:bodyPr>
          <a:lstStyle/>
          <a:p>
            <a:pPr algn="ctr"/>
            <a:r>
              <a:rPr lang="en-US" dirty="0"/>
              <a:t>STRANDED vs UNSTRANDED</a:t>
            </a:r>
          </a:p>
        </p:txBody>
      </p:sp>
      <p:sp>
        <p:nvSpPr>
          <p:cNvPr id="2" name="TextBox 1">
            <a:extLst>
              <a:ext uri="{FF2B5EF4-FFF2-40B4-BE49-F238E27FC236}">
                <a16:creationId xmlns:a16="http://schemas.microsoft.com/office/drawing/2014/main" id="{1342711F-9351-7A4A-AC46-EF7032440C67}"/>
              </a:ext>
            </a:extLst>
          </p:cNvPr>
          <p:cNvSpPr txBox="1"/>
          <p:nvPr/>
        </p:nvSpPr>
        <p:spPr>
          <a:xfrm>
            <a:off x="5084312" y="6318869"/>
            <a:ext cx="6973576" cy="369332"/>
          </a:xfrm>
          <a:prstGeom prst="rect">
            <a:avLst/>
          </a:prstGeom>
          <a:noFill/>
        </p:spPr>
        <p:txBody>
          <a:bodyPr wrap="none" rtlCol="0">
            <a:spAutoFit/>
          </a:bodyPr>
          <a:lstStyle/>
          <a:p>
            <a:r>
              <a:rPr lang="en-US" dirty="0">
                <a:hlinkClick r:id="rId3"/>
              </a:rPr>
              <a:t>https://www.illumina.com/techniques/sequencing/rna-sequencing.html</a:t>
            </a:r>
            <a:endParaRPr lang="en-US" dirty="0"/>
          </a:p>
        </p:txBody>
      </p:sp>
    </p:spTree>
    <p:extLst>
      <p:ext uri="{BB962C8B-B14F-4D97-AF65-F5344CB8AC3E}">
        <p14:creationId xmlns:p14="http://schemas.microsoft.com/office/powerpoint/2010/main" val="3027303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DFAE-75CF-FE45-A789-50DC9851FBC7}"/>
              </a:ext>
            </a:extLst>
          </p:cNvPr>
          <p:cNvSpPr>
            <a:spLocks noGrp="1"/>
          </p:cNvSpPr>
          <p:nvPr>
            <p:ph type="title"/>
          </p:nvPr>
        </p:nvSpPr>
        <p:spPr/>
        <p:txBody>
          <a:bodyPr/>
          <a:lstStyle/>
          <a:p>
            <a:r>
              <a:rPr lang="en-US" dirty="0"/>
              <a:t>Experimental Considerations</a:t>
            </a:r>
          </a:p>
        </p:txBody>
      </p:sp>
      <p:sp>
        <p:nvSpPr>
          <p:cNvPr id="3" name="Content Placeholder 2">
            <a:extLst>
              <a:ext uri="{FF2B5EF4-FFF2-40B4-BE49-F238E27FC236}">
                <a16:creationId xmlns:a16="http://schemas.microsoft.com/office/drawing/2014/main" id="{4CC415A1-6D1A-0542-9B58-D071ED650E35}"/>
              </a:ext>
            </a:extLst>
          </p:cNvPr>
          <p:cNvSpPr>
            <a:spLocks noGrp="1"/>
          </p:cNvSpPr>
          <p:nvPr>
            <p:ph idx="1"/>
          </p:nvPr>
        </p:nvSpPr>
        <p:spPr/>
        <p:txBody>
          <a:bodyPr/>
          <a:lstStyle/>
          <a:p>
            <a:r>
              <a:rPr lang="en-US" dirty="0"/>
              <a:t>Sample selection and library prep</a:t>
            </a:r>
          </a:p>
          <a:p>
            <a:r>
              <a:rPr lang="en-US" b="1" dirty="0"/>
              <a:t>Sequencing depth and multiplexing</a:t>
            </a:r>
          </a:p>
          <a:p>
            <a:r>
              <a:rPr lang="en-US" dirty="0"/>
              <a:t>Assessing the quality of the resulting sequence reads</a:t>
            </a:r>
          </a:p>
          <a:p>
            <a:r>
              <a:rPr lang="en-US" dirty="0"/>
              <a:t>Genomic alignment versus abundance estimation</a:t>
            </a:r>
          </a:p>
          <a:p>
            <a:r>
              <a:rPr lang="en-US" dirty="0"/>
              <a:t>Detection of novel/unannotated transcripts</a:t>
            </a:r>
          </a:p>
          <a:p>
            <a:r>
              <a:rPr lang="en-US" dirty="0"/>
              <a:t>Quantification of genes/transcripts/exons</a:t>
            </a:r>
          </a:p>
          <a:p>
            <a:r>
              <a:rPr lang="en-US" dirty="0"/>
              <a:t>Differential expression analysis</a:t>
            </a:r>
          </a:p>
          <a:p>
            <a:r>
              <a:rPr lang="en-US" dirty="0"/>
              <a:t>Gene co-expression and gene set enrichment analysis</a:t>
            </a:r>
          </a:p>
          <a:p>
            <a:endParaRPr lang="en-US" dirty="0"/>
          </a:p>
          <a:p>
            <a:endParaRPr lang="en-US" dirty="0"/>
          </a:p>
          <a:p>
            <a:endParaRPr lang="en-US" dirty="0"/>
          </a:p>
        </p:txBody>
      </p:sp>
    </p:spTree>
    <p:extLst>
      <p:ext uri="{BB962C8B-B14F-4D97-AF65-F5344CB8AC3E}">
        <p14:creationId xmlns:p14="http://schemas.microsoft.com/office/powerpoint/2010/main" val="40610157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TotalTime>
  <Words>7469</Words>
  <Application>Microsoft Macintosh PowerPoint</Application>
  <PresentationFormat>Widescreen</PresentationFormat>
  <Paragraphs>2682</Paragraphs>
  <Slides>78</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Calibri</vt:lpstr>
      <vt:lpstr>Calibri Light</vt:lpstr>
      <vt:lpstr>Cambria</vt:lpstr>
      <vt:lpstr>Helvetica</vt:lpstr>
      <vt:lpstr>Office Theme</vt:lpstr>
      <vt:lpstr>RNA-seq Wrap-up</vt:lpstr>
      <vt:lpstr>PowerPoint Presentation</vt:lpstr>
      <vt:lpstr>Two Different Approaches</vt:lpstr>
      <vt:lpstr>Methods Overview</vt:lpstr>
      <vt:lpstr>Experimental Considerations</vt:lpstr>
      <vt:lpstr>Experimental Considerations</vt:lpstr>
      <vt:lpstr>Quality control</vt:lpstr>
      <vt:lpstr>PowerPoint Presentation</vt:lpstr>
      <vt:lpstr>Experimental Considerations</vt:lpstr>
      <vt:lpstr>PowerPoint Presentation</vt:lpstr>
      <vt:lpstr>Experimental Considerations</vt:lpstr>
      <vt:lpstr>Quality control</vt:lpstr>
      <vt:lpstr>Experimental Considerations</vt:lpstr>
      <vt:lpstr>PowerPoint Presentation</vt:lpstr>
      <vt:lpstr>Experimental Considerations</vt:lpstr>
      <vt:lpstr>Two Different Approaches</vt:lpstr>
      <vt:lpstr>Methods Overview</vt:lpstr>
      <vt:lpstr>PowerPoint Presentation</vt:lpstr>
      <vt:lpstr>Differential Expression of RE</vt:lpstr>
      <vt:lpstr>Location of Expressed Repeats</vt:lpstr>
      <vt:lpstr>Intergenic Repeat Element Expression</vt:lpstr>
      <vt:lpstr>Repeat Elements Expressed in Genes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Two Different Approaches</vt:lpstr>
      <vt:lpstr>Methods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slides</vt:lpstr>
      <vt:lpstr>Data Analysis For Reproducibility</vt:lpstr>
      <vt:lpstr>Data Analysis For Reproducibility</vt:lpstr>
      <vt:lpstr>Data Analysis For Reproducibility</vt:lpstr>
      <vt:lpstr>Data Analysis For Reproducibility</vt:lpstr>
      <vt:lpstr>Data Analysis For Reproducibility</vt:lpstr>
      <vt:lpstr>MA plot</vt:lpstr>
      <vt:lpstr>P value histogram</vt:lpstr>
      <vt:lpstr>Data Analysis For Reproducibility</vt:lpstr>
      <vt:lpstr>PCA Prior to Differential Expression</vt:lpstr>
      <vt:lpstr>Sample Distance Heat Map</vt:lpstr>
      <vt:lpstr>Data Analysis For Reproducibility</vt:lpstr>
      <vt:lpstr>Simple check for skew of the data: scatter plot</vt:lpstr>
      <vt:lpstr>Data Analysis For Reproducibility</vt:lpstr>
      <vt:lpstr>Data Analysis For Reproducibility</vt:lpstr>
      <vt:lpstr>Data Analysis For Reproducibility</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RNA-seq Wrap-up</dc:title>
  <dc:creator>Darby, Miranda</dc:creator>
  <cp:lastModifiedBy>Darby, Miranda</cp:lastModifiedBy>
  <cp:revision>12</cp:revision>
  <dcterms:created xsi:type="dcterms:W3CDTF">2020-11-10T21:45:24Z</dcterms:created>
  <dcterms:modified xsi:type="dcterms:W3CDTF">2021-11-02T21:16:35Z</dcterms:modified>
</cp:coreProperties>
</file>